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Open Sans SemiBold"/>
      <p:regular r:id="rId31"/>
      <p:bold r:id="rId32"/>
      <p:italic r:id="rId33"/>
      <p:boldItalic r:id="rId34"/>
    </p:embeddedFont>
    <p:embeddedFont>
      <p:font typeface="Open Sans ExtraBold"/>
      <p:bold r:id="rId35"/>
      <p:boldItalic r:id="rId36"/>
    </p:embeddedFont>
    <p:embeddedFont>
      <p:font typeface="Crimson Text"/>
      <p:regular r:id="rId37"/>
      <p:bold r:id="rId38"/>
      <p:italic r:id="rId39"/>
      <p:boldItalic r:id="rId40"/>
    </p:embeddedFont>
    <p:embeddedFont>
      <p:font typeface="Open Sans Light"/>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hxnSrn7h4Nb9muMcyLVD63iq7v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4468E4-AD20-4133-8A85-23E7D6585004}">
  <a:tblStyle styleId="{A94468E4-AD20-4133-8A85-23E7D658500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32C3D62-47F8-44B2-8E16-52C8F4FFC7A2}" styleName="Table_1">
    <a:wholeTbl>
      <a:tcTxStyle b="off" i="off">
        <a:font>
          <a:latin typeface="Open Sans"/>
          <a:ea typeface="Open Sans"/>
          <a:cs typeface="Open Sans"/>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rimsonText-boldItalic.fntdata"/><Relationship Id="rId42" Type="http://schemas.openxmlformats.org/officeDocument/2006/relationships/font" Target="fonts/OpenSansLight-bold.fntdata"/><Relationship Id="rId41" Type="http://schemas.openxmlformats.org/officeDocument/2006/relationships/font" Target="fonts/OpenSansLight-regular.fntdata"/><Relationship Id="rId44" Type="http://schemas.openxmlformats.org/officeDocument/2006/relationships/font" Target="fonts/OpenSansLight-boldItalic.fntdata"/><Relationship Id="rId43" Type="http://schemas.openxmlformats.org/officeDocument/2006/relationships/font" Target="fonts/OpenSansLight-italic.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Italic.fntdata"/><Relationship Id="rId47" Type="http://schemas.openxmlformats.org/officeDocument/2006/relationships/font" Target="fonts/OpenSans-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SemiBold-regular.fntdata"/><Relationship Id="rId30" Type="http://schemas.openxmlformats.org/officeDocument/2006/relationships/slide" Target="slides/slide25.xml"/><Relationship Id="rId33" Type="http://schemas.openxmlformats.org/officeDocument/2006/relationships/font" Target="fonts/OpenSansSemiBold-italic.fntdata"/><Relationship Id="rId32" Type="http://schemas.openxmlformats.org/officeDocument/2006/relationships/font" Target="fonts/OpenSansSemiBold-bold.fntdata"/><Relationship Id="rId35" Type="http://schemas.openxmlformats.org/officeDocument/2006/relationships/font" Target="fonts/OpenSansExtraBold-bold.fntdata"/><Relationship Id="rId34" Type="http://schemas.openxmlformats.org/officeDocument/2006/relationships/font" Target="fonts/OpenSansSemiBold-boldItalic.fntdata"/><Relationship Id="rId37" Type="http://schemas.openxmlformats.org/officeDocument/2006/relationships/font" Target="fonts/CrimsonText-regular.fntdata"/><Relationship Id="rId36" Type="http://schemas.openxmlformats.org/officeDocument/2006/relationships/font" Target="fonts/OpenSansExtraBold-boldItalic.fntdata"/><Relationship Id="rId39" Type="http://schemas.openxmlformats.org/officeDocument/2006/relationships/font" Target="fonts/CrimsonText-italic.fntdata"/><Relationship Id="rId38" Type="http://schemas.openxmlformats.org/officeDocument/2006/relationships/font" Target="fonts/CrimsonText-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gineering.cmu.edu/education/academic-policies/graduate-policies/thesis-dissertation.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00">
                <a:solidFill>
                  <a:srgbClr val="222222"/>
                </a:solidFill>
                <a:latin typeface="Times New Roman"/>
                <a:ea typeface="Times New Roman"/>
                <a:cs typeface="Times New Roman"/>
                <a:sym typeface="Times New Roman"/>
              </a:rPr>
              <a:t>For any questions about the two publishing options, please refer to the </a:t>
            </a:r>
            <a:r>
              <a:rPr lang="en-US" sz="1300" u="sng">
                <a:solidFill>
                  <a:srgbClr val="1155CC"/>
                </a:solidFill>
                <a:latin typeface="Times New Roman"/>
                <a:ea typeface="Times New Roman"/>
                <a:cs typeface="Times New Roman"/>
                <a:sym typeface="Times New Roman"/>
                <a:hlinkClick r:id="rId2">
                  <a:extLst>
                    <a:ext uri="{A12FA001-AC4F-418D-AE19-62706E023703}">
                      <ahyp:hlinkClr val="tx"/>
                    </a:ext>
                  </a:extLst>
                </a:hlinkClick>
              </a:rPr>
              <a:t>CIT’s website</a:t>
            </a:r>
            <a:r>
              <a:rPr lang="en-US" sz="1300">
                <a:solidFill>
                  <a:srgbClr val="222222"/>
                </a:solidFill>
                <a:latin typeface="Times New Roman"/>
                <a:ea typeface="Times New Roman"/>
                <a:cs typeface="Times New Roman"/>
                <a:sym typeface="Times New Roman"/>
              </a:rPr>
              <a:t>. </a:t>
            </a:r>
            <a:endParaRPr/>
          </a:p>
        </p:txBody>
      </p:sp>
      <p:sp>
        <p:nvSpPr>
          <p:cNvPr id="223" name="Google Shape;22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Where 18990 does not carry tuition charges for the summer, all other courses do. Therefore, if students register for a technical course other than 18990 they would be charged for it. </a:t>
            </a:r>
            <a:endParaRPr/>
          </a:p>
        </p:txBody>
      </p:sp>
      <p:sp>
        <p:nvSpPr>
          <p:cNvPr id="259" name="Google Shape;25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00"/>
              </a:spcBef>
              <a:spcAft>
                <a:spcPts val="0"/>
              </a:spcAft>
              <a:buClr>
                <a:schemeClr val="dk1"/>
              </a:buClr>
              <a:buSzPts val="1100"/>
              <a:buFont typeface="Arial"/>
              <a:buNone/>
            </a:pPr>
            <a:r>
              <a:rPr i="1" lang="en-US" sz="1300">
                <a:solidFill>
                  <a:schemeClr val="dk1"/>
                </a:solidFill>
                <a:highlight>
                  <a:srgbClr val="FFFFFF"/>
                </a:highlight>
                <a:latin typeface="Times New Roman"/>
                <a:ea typeface="Times New Roman"/>
                <a:cs typeface="Times New Roman"/>
                <a:sym typeface="Times New Roman"/>
              </a:rPr>
              <a:t>Please note that all of the faculty being remote is not sufficient to justify having the student be remote. The student is expected to be on campus (whichever campus they register at) for the prospectus presentation</a:t>
            </a:r>
            <a:endParaRPr/>
          </a:p>
        </p:txBody>
      </p:sp>
      <p:sp>
        <p:nvSpPr>
          <p:cNvPr id="170" name="Google Shape;1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chart" Target="../charts/char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lide Photo">
  <p:cSld name="Full-Slide Photo">
    <p:spTree>
      <p:nvGrpSpPr>
        <p:cNvPr id="9" name="Shape 9"/>
        <p:cNvGrpSpPr/>
        <p:nvPr/>
      </p:nvGrpSpPr>
      <p:grpSpPr>
        <a:xfrm>
          <a:off x="0" y="0"/>
          <a:ext cx="0" cy="0"/>
          <a:chOff x="0" y="0"/>
          <a:chExt cx="0" cy="0"/>
        </a:xfrm>
      </p:grpSpPr>
      <p:sp>
        <p:nvSpPr>
          <p:cNvPr id="10" name="Google Shape;10;p27"/>
          <p:cNvSpPr/>
          <p:nvPr>
            <p:ph idx="2" type="pic"/>
          </p:nvPr>
        </p:nvSpPr>
        <p:spPr>
          <a:xfrm>
            <a:off x="0" y="0"/>
            <a:ext cx="12192000" cy="68580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6" name="Shape 76"/>
        <p:cNvGrpSpPr/>
        <p:nvPr/>
      </p:nvGrpSpPr>
      <p:grpSpPr>
        <a:xfrm>
          <a:off x="0" y="0"/>
          <a:ext cx="0" cy="0"/>
          <a:chOff x="0" y="0"/>
          <a:chExt cx="0" cy="0"/>
        </a:xfrm>
      </p:grpSpPr>
      <p:pic>
        <p:nvPicPr>
          <p:cNvPr descr="Picture 6" id="77" name="Google Shape;77;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8" name="Google Shape;78;p36"/>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79" name="Google Shape;79;p36"/>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pic>
        <p:nvPicPr>
          <p:cNvPr id="80" name="Google Shape;80;p36"/>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sp>
        <p:nvSpPr>
          <p:cNvPr id="81" name="Google Shape;81;p36"/>
          <p:cNvSpPr/>
          <p:nvPr/>
        </p:nvSpPr>
        <p:spPr>
          <a:xfrm>
            <a:off x="2346544" y="2596953"/>
            <a:ext cx="39305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5400"/>
              <a:buFont typeface="Crimson Text"/>
              <a:buNone/>
            </a:pPr>
            <a:r>
              <a:rPr b="0" i="0" lang="en-US" sz="5400" u="none" cap="none" strike="noStrike">
                <a:solidFill>
                  <a:srgbClr val="A5A5A5"/>
                </a:solidFill>
                <a:latin typeface="Crimson Text"/>
                <a:ea typeface="Crimson Text"/>
                <a:cs typeface="Crimson Text"/>
                <a:sym typeface="Crimson Text"/>
              </a:rPr>
              <a:t>“</a:t>
            </a:r>
            <a:endParaRPr b="0" i="0" sz="5400" u="none" cap="none" strike="noStrike">
              <a:solidFill>
                <a:srgbClr val="A5A5A5"/>
              </a:solidFill>
              <a:latin typeface="Crimson Text"/>
              <a:ea typeface="Crimson Text"/>
              <a:cs typeface="Crimson Text"/>
              <a:sym typeface="Crimson Text"/>
            </a:endParaRPr>
          </a:p>
        </p:txBody>
      </p:sp>
      <p:sp>
        <p:nvSpPr>
          <p:cNvPr id="82" name="Google Shape;82;p36"/>
          <p:cNvSpPr/>
          <p:nvPr>
            <p:ph idx="2" type="pic"/>
          </p:nvPr>
        </p:nvSpPr>
        <p:spPr>
          <a:xfrm rot="429021">
            <a:off x="8715166" y="1582670"/>
            <a:ext cx="2665962" cy="4175125"/>
          </a:xfrm>
          <a:prstGeom prst="rect">
            <a:avLst/>
          </a:prstGeom>
          <a:noFill/>
          <a:ln>
            <a:noFill/>
          </a:ln>
        </p:spPr>
      </p:sp>
      <p:sp>
        <p:nvSpPr>
          <p:cNvPr id="83" name="Google Shape;83;p36"/>
          <p:cNvSpPr txBox="1"/>
          <p:nvPr>
            <p:ph idx="1" type="body"/>
          </p:nvPr>
        </p:nvSpPr>
        <p:spPr>
          <a:xfrm>
            <a:off x="2676100" y="5367415"/>
            <a:ext cx="4413250" cy="369887"/>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1800"/>
              <a:buNone/>
              <a:defRPr sz="1800" cap="none">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4" name="Google Shape;84;p36"/>
          <p:cNvSpPr txBox="1"/>
          <p:nvPr>
            <p:ph idx="3" type="body"/>
          </p:nvPr>
        </p:nvSpPr>
        <p:spPr>
          <a:xfrm>
            <a:off x="2676525" y="2779713"/>
            <a:ext cx="5286375" cy="2216150"/>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1000"/>
              </a:spcBef>
              <a:spcAft>
                <a:spcPts val="0"/>
              </a:spcAft>
              <a:buClr>
                <a:srgbClr val="5D5D5D"/>
              </a:buClr>
              <a:buSzPts val="2400"/>
              <a:buNone/>
              <a:defRPr sz="2400">
                <a:solidFill>
                  <a:srgbClr val="5D5D5D"/>
                </a:solidFill>
              </a:defRPr>
            </a:lvl1pPr>
            <a:lvl2pPr indent="-381000" lvl="1" marL="914400" algn="l">
              <a:lnSpc>
                <a:spcPct val="90000"/>
              </a:lnSpc>
              <a:spcBef>
                <a:spcPts val="1000"/>
              </a:spcBef>
              <a:spcAft>
                <a:spcPts val="0"/>
              </a:spcAft>
              <a:buClr>
                <a:srgbClr val="828282"/>
              </a:buClr>
              <a:buSzPts val="2400"/>
              <a:buChar char="•"/>
              <a:defRPr sz="2400">
                <a:solidFill>
                  <a:srgbClr val="828282"/>
                </a:solidFill>
              </a:defRPr>
            </a:lvl2pPr>
            <a:lvl3pPr indent="-381000" lvl="2" marL="1371600" algn="l">
              <a:lnSpc>
                <a:spcPct val="90000"/>
              </a:lnSpc>
              <a:spcBef>
                <a:spcPts val="1000"/>
              </a:spcBef>
              <a:spcAft>
                <a:spcPts val="0"/>
              </a:spcAft>
              <a:buClr>
                <a:srgbClr val="828282"/>
              </a:buClr>
              <a:buSzPts val="2400"/>
              <a:buChar char="•"/>
              <a:defRPr sz="2400">
                <a:solidFill>
                  <a:srgbClr val="828282"/>
                </a:solidFill>
              </a:defRPr>
            </a:lvl3pPr>
            <a:lvl4pPr indent="-381000" lvl="3" marL="1828800" algn="l">
              <a:lnSpc>
                <a:spcPct val="90000"/>
              </a:lnSpc>
              <a:spcBef>
                <a:spcPts val="1000"/>
              </a:spcBef>
              <a:spcAft>
                <a:spcPts val="0"/>
              </a:spcAft>
              <a:buClr>
                <a:srgbClr val="828282"/>
              </a:buClr>
              <a:buSzPts val="2400"/>
              <a:buChar char="•"/>
              <a:defRPr sz="2400">
                <a:solidFill>
                  <a:srgbClr val="828282"/>
                </a:solidFill>
              </a:defRPr>
            </a:lvl4pPr>
            <a:lvl5pPr indent="-381000" lvl="4" marL="2286000" algn="l">
              <a:lnSpc>
                <a:spcPct val="90000"/>
              </a:lnSpc>
              <a:spcBef>
                <a:spcPts val="1000"/>
              </a:spcBef>
              <a:spcAft>
                <a:spcPts val="0"/>
              </a:spcAft>
              <a:buClr>
                <a:srgbClr val="828282"/>
              </a:buClr>
              <a:buSzPts val="2400"/>
              <a:buChar char="•"/>
              <a:defRPr sz="2400">
                <a:solidFill>
                  <a:srgbClr val="82828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5" name="Google Shape;85;p36"/>
          <p:cNvSpPr txBox="1"/>
          <p:nvPr>
            <p:ph idx="4"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6" name="Google Shape;86;p36"/>
          <p:cNvSpPr txBox="1"/>
          <p:nvPr>
            <p:ph idx="12" type="sldNum"/>
          </p:nvPr>
        </p:nvSpPr>
        <p:spPr>
          <a:xfrm>
            <a:off x="2325685" y="6332948"/>
            <a:ext cx="350415" cy="33855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p:cSld name="Call-Out">
    <p:spTree>
      <p:nvGrpSpPr>
        <p:cNvPr id="87" name="Shape 87"/>
        <p:cNvGrpSpPr/>
        <p:nvPr/>
      </p:nvGrpSpPr>
      <p:grpSpPr>
        <a:xfrm>
          <a:off x="0" y="0"/>
          <a:ext cx="0" cy="0"/>
          <a:chOff x="0" y="0"/>
          <a:chExt cx="0" cy="0"/>
        </a:xfrm>
      </p:grpSpPr>
      <p:pic>
        <p:nvPicPr>
          <p:cNvPr descr="Picture 6" id="88" name="Google Shape;88;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9" name="Google Shape;89;p37"/>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90" name="Google Shape;90;p37"/>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pic>
        <p:nvPicPr>
          <p:cNvPr id="91" name="Google Shape;91;p37"/>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cxnSp>
        <p:nvCxnSpPr>
          <p:cNvPr id="92" name="Google Shape;92;p37"/>
          <p:cNvCxnSpPr/>
          <p:nvPr/>
        </p:nvCxnSpPr>
        <p:spPr>
          <a:xfrm>
            <a:off x="2382685" y="3389704"/>
            <a:ext cx="9202993" cy="0"/>
          </a:xfrm>
          <a:prstGeom prst="straightConnector1">
            <a:avLst/>
          </a:prstGeom>
          <a:noFill/>
          <a:ln cap="flat" cmpd="sng" w="19050">
            <a:solidFill>
              <a:srgbClr val="7F7F7F">
                <a:alpha val="20000"/>
              </a:srgbClr>
            </a:solidFill>
            <a:prstDash val="solid"/>
            <a:miter lim="8000"/>
            <a:headEnd len="sm" w="sm" type="none"/>
            <a:tailEnd len="sm" w="sm" type="none"/>
          </a:ln>
        </p:spPr>
      </p:cxnSp>
      <p:cxnSp>
        <p:nvCxnSpPr>
          <p:cNvPr id="93" name="Google Shape;93;p37"/>
          <p:cNvCxnSpPr/>
          <p:nvPr/>
        </p:nvCxnSpPr>
        <p:spPr>
          <a:xfrm>
            <a:off x="2382685" y="4675735"/>
            <a:ext cx="9202993" cy="0"/>
          </a:xfrm>
          <a:prstGeom prst="straightConnector1">
            <a:avLst/>
          </a:prstGeom>
          <a:noFill/>
          <a:ln cap="flat" cmpd="sng" w="19050">
            <a:solidFill>
              <a:srgbClr val="7F7F7F">
                <a:alpha val="20000"/>
              </a:srgbClr>
            </a:solidFill>
            <a:prstDash val="solid"/>
            <a:miter lim="8000"/>
            <a:headEnd len="sm" w="sm" type="none"/>
            <a:tailEnd len="sm" w="sm" type="none"/>
          </a:ln>
        </p:spPr>
      </p:cxnSp>
      <p:cxnSp>
        <p:nvCxnSpPr>
          <p:cNvPr id="94" name="Google Shape;94;p37"/>
          <p:cNvCxnSpPr/>
          <p:nvPr/>
        </p:nvCxnSpPr>
        <p:spPr>
          <a:xfrm>
            <a:off x="2382685" y="6017521"/>
            <a:ext cx="9202993" cy="0"/>
          </a:xfrm>
          <a:prstGeom prst="straightConnector1">
            <a:avLst/>
          </a:prstGeom>
          <a:noFill/>
          <a:ln cap="flat" cmpd="sng" w="19050">
            <a:solidFill>
              <a:srgbClr val="7F7F7F">
                <a:alpha val="20000"/>
              </a:srgbClr>
            </a:solidFill>
            <a:prstDash val="solid"/>
            <a:miter lim="8000"/>
            <a:headEnd len="sm" w="sm" type="none"/>
            <a:tailEnd len="sm" w="sm" type="none"/>
          </a:ln>
        </p:spPr>
      </p:cxnSp>
      <p:sp>
        <p:nvSpPr>
          <p:cNvPr id="95" name="Google Shape;95;p37"/>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6" name="Google Shape;96;p37"/>
          <p:cNvSpPr txBox="1"/>
          <p:nvPr>
            <p:ph idx="2" type="body"/>
          </p:nvPr>
        </p:nvSpPr>
        <p:spPr>
          <a:xfrm>
            <a:off x="2457450" y="2378670"/>
            <a:ext cx="1503363" cy="923330"/>
          </a:xfrm>
          <a:prstGeom prst="rect">
            <a:avLst/>
          </a:prstGeom>
          <a:noFill/>
          <a:ln>
            <a:noFill/>
          </a:ln>
        </p:spPr>
        <p:txBody>
          <a:bodyPr anchorCtr="0" anchor="b" bIns="45700" lIns="45700" spcFirstLastPara="1" rIns="45700" wrap="square" tIns="45700">
            <a:spAutoFit/>
          </a:bodyPr>
          <a:lstStyle>
            <a:lvl1pPr indent="-228600" lvl="0" marL="457200" algn="r">
              <a:lnSpc>
                <a:spcPct val="100000"/>
              </a:lnSpc>
              <a:spcBef>
                <a:spcPts val="0"/>
              </a:spcBef>
              <a:spcAft>
                <a:spcPts val="0"/>
              </a:spcAft>
              <a:buClr>
                <a:schemeClr val="accent1"/>
              </a:buClr>
              <a:buSzPts val="5400"/>
              <a:buNone/>
              <a:defRPr sz="5400">
                <a:solidFill>
                  <a:schemeClr val="accent1"/>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7" name="Google Shape;97;p37"/>
          <p:cNvSpPr txBox="1"/>
          <p:nvPr>
            <p:ph idx="3" type="body"/>
          </p:nvPr>
        </p:nvSpPr>
        <p:spPr>
          <a:xfrm>
            <a:off x="4302125" y="2448025"/>
            <a:ext cx="6832600" cy="554037"/>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sz="18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8" name="Google Shape;98;p37"/>
          <p:cNvSpPr txBox="1"/>
          <p:nvPr>
            <p:ph idx="4" type="body"/>
          </p:nvPr>
        </p:nvSpPr>
        <p:spPr>
          <a:xfrm>
            <a:off x="2457450" y="3601170"/>
            <a:ext cx="1503363" cy="923330"/>
          </a:xfrm>
          <a:prstGeom prst="rect">
            <a:avLst/>
          </a:prstGeom>
          <a:noFill/>
          <a:ln>
            <a:noFill/>
          </a:ln>
        </p:spPr>
        <p:txBody>
          <a:bodyPr anchorCtr="0" anchor="b" bIns="45700" lIns="45700" spcFirstLastPara="1" rIns="45700" wrap="square" tIns="45700">
            <a:spAutoFit/>
          </a:bodyPr>
          <a:lstStyle>
            <a:lvl1pPr indent="-228600" lvl="0" marL="457200" algn="r">
              <a:lnSpc>
                <a:spcPct val="100000"/>
              </a:lnSpc>
              <a:spcBef>
                <a:spcPts val="0"/>
              </a:spcBef>
              <a:spcAft>
                <a:spcPts val="0"/>
              </a:spcAft>
              <a:buClr>
                <a:schemeClr val="accent1"/>
              </a:buClr>
              <a:buSzPts val="5400"/>
              <a:buNone/>
              <a:defRPr sz="5400">
                <a:solidFill>
                  <a:schemeClr val="accent1"/>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9" name="Google Shape;99;p37"/>
          <p:cNvSpPr txBox="1"/>
          <p:nvPr>
            <p:ph idx="5" type="body"/>
          </p:nvPr>
        </p:nvSpPr>
        <p:spPr>
          <a:xfrm>
            <a:off x="4302125" y="3670525"/>
            <a:ext cx="6832600" cy="554037"/>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sz="18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00" name="Google Shape;100;p37"/>
          <p:cNvSpPr txBox="1"/>
          <p:nvPr>
            <p:ph idx="6" type="body"/>
          </p:nvPr>
        </p:nvSpPr>
        <p:spPr>
          <a:xfrm>
            <a:off x="2457450" y="4884025"/>
            <a:ext cx="1503363" cy="923330"/>
          </a:xfrm>
          <a:prstGeom prst="rect">
            <a:avLst/>
          </a:prstGeom>
          <a:noFill/>
          <a:ln>
            <a:noFill/>
          </a:ln>
        </p:spPr>
        <p:txBody>
          <a:bodyPr anchorCtr="0" anchor="b" bIns="45700" lIns="45700" spcFirstLastPara="1" rIns="45700" wrap="square" tIns="45700">
            <a:spAutoFit/>
          </a:bodyPr>
          <a:lstStyle>
            <a:lvl1pPr indent="-228600" lvl="0" marL="457200" algn="r">
              <a:lnSpc>
                <a:spcPct val="100000"/>
              </a:lnSpc>
              <a:spcBef>
                <a:spcPts val="0"/>
              </a:spcBef>
              <a:spcAft>
                <a:spcPts val="0"/>
              </a:spcAft>
              <a:buClr>
                <a:schemeClr val="accent1"/>
              </a:buClr>
              <a:buSzPts val="5400"/>
              <a:buNone/>
              <a:defRPr sz="5400">
                <a:solidFill>
                  <a:schemeClr val="accent1"/>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01" name="Google Shape;101;p37"/>
          <p:cNvSpPr txBox="1"/>
          <p:nvPr>
            <p:ph idx="7" type="body"/>
          </p:nvPr>
        </p:nvSpPr>
        <p:spPr>
          <a:xfrm>
            <a:off x="4302125" y="4953380"/>
            <a:ext cx="6832600" cy="554037"/>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sz="18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02" name="Google Shape;102;p37"/>
          <p:cNvSpPr txBox="1"/>
          <p:nvPr>
            <p:ph idx="12" type="sldNum"/>
          </p:nvPr>
        </p:nvSpPr>
        <p:spPr>
          <a:xfrm>
            <a:off x="2341697" y="6316472"/>
            <a:ext cx="350415" cy="33855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103" name="Shape 103"/>
        <p:cNvGrpSpPr/>
        <p:nvPr/>
      </p:nvGrpSpPr>
      <p:grpSpPr>
        <a:xfrm>
          <a:off x="0" y="0"/>
          <a:ext cx="0" cy="0"/>
          <a:chOff x="0" y="0"/>
          <a:chExt cx="0" cy="0"/>
        </a:xfrm>
      </p:grpSpPr>
      <p:pic>
        <p:nvPicPr>
          <p:cNvPr descr="Picture 6" id="104" name="Google Shape;104;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38"/>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6" name="Google Shape;106;p38"/>
          <p:cNvSpPr txBox="1"/>
          <p:nvPr>
            <p:ph idx="12" type="sldNum"/>
          </p:nvPr>
        </p:nvSpPr>
        <p:spPr>
          <a:xfrm>
            <a:off x="2308225" y="6320927"/>
            <a:ext cx="350415" cy="33855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pic>
        <p:nvPicPr>
          <p:cNvPr id="107" name="Google Shape;107;p38"/>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sp>
        <p:nvSpPr>
          <p:cNvPr id="108" name="Google Shape;108;p38"/>
          <p:cNvSpPr/>
          <p:nvPr>
            <p:ph idx="2" type="chart"/>
          </p:nvPr>
        </p:nvSpPr>
        <p:spPr>
          <a:xfrm>
            <a:off x="2308225" y="2682875"/>
            <a:ext cx="7102475" cy="3189288"/>
          </a:xfrm>
          <a:prstGeom prst="rect">
            <a:avLst/>
          </a:prstGeom>
          <a:noFill/>
          <a:ln>
            <a:noFill/>
          </a:ln>
        </p:spPr>
        <p:txBody>
          <a:bodyPr anchorCtr="0" anchor="t" bIns="45700" lIns="45700" spcFirstLastPara="1" rIns="45700" wrap="square" tIns="45700">
            <a:normAutofit/>
          </a:bodyPr>
          <a:lstStyle>
            <a:lvl1pPr lvl="0" marR="0" rtl="0" algn="l">
              <a:lnSpc>
                <a:spcPct val="90000"/>
              </a:lnSpc>
              <a:spcBef>
                <a:spcPts val="1000"/>
              </a:spcBef>
              <a:spcAft>
                <a:spcPts val="0"/>
              </a:spcAft>
              <a:buClr>
                <a:srgbClr val="5D5D5D"/>
              </a:buClr>
              <a:buSzPts val="2000"/>
              <a:buFont typeface="Arial"/>
              <a:buNone/>
              <a:defRPr b="0" i="0" sz="2000" u="none" cap="none" strike="noStrike">
                <a:solidFill>
                  <a:srgbClr val="5D5D5D"/>
                </a:solidFill>
                <a:latin typeface="Open Sans Light"/>
                <a:ea typeface="Open Sans Light"/>
                <a:cs typeface="Open Sans Light"/>
                <a:sym typeface="Open Sans Light"/>
              </a:defRPr>
            </a:lvl1pPr>
            <a:lvl2pPr lvl="1"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2pPr>
            <a:lvl3pPr lvl="2"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3pPr>
            <a:lvl4pPr lvl="3"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4pPr>
            <a:lvl5pPr lvl="4"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5pPr>
            <a:lvl6pPr lvl="5"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6pPr>
            <a:lvl7pPr lvl="6"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7pPr>
            <a:lvl8pPr lvl="7"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8pPr>
            <a:lvl9pPr lvl="8"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9pPr>
          </a:lstStyle>
          <a:p/>
        </p:txBody>
      </p:sp>
      <p:cxnSp>
        <p:nvCxnSpPr>
          <p:cNvPr id="109" name="Google Shape;109;p38"/>
          <p:cNvCxnSpPr/>
          <p:nvPr/>
        </p:nvCxnSpPr>
        <p:spPr>
          <a:xfrm>
            <a:off x="2384121" y="1615723"/>
            <a:ext cx="9177402" cy="0"/>
          </a:xfrm>
          <a:prstGeom prst="straightConnector1">
            <a:avLst/>
          </a:prstGeom>
          <a:noFill/>
          <a:ln cap="flat" cmpd="sng" w="12700">
            <a:solidFill>
              <a:srgbClr val="A5A5A5"/>
            </a:solidFill>
            <a:prstDash val="solid"/>
            <a:miter lim="800000"/>
            <a:headEnd len="sm" w="sm" type="none"/>
            <a:tailEnd len="sm" w="sm" type="none"/>
          </a:ln>
        </p:spPr>
      </p:cxnSp>
      <p:graphicFrame>
        <p:nvGraphicFramePr>
          <p:cNvPr id="110" name="Google Shape;110;p38"/>
          <p:cNvGraphicFramePr/>
          <p:nvPr/>
        </p:nvGraphicFramePr>
        <p:xfrm>
          <a:off x="3704639" y="2683253"/>
          <a:ext cx="4782721" cy="3188480"/>
        </p:xfrm>
        <a:graphic>
          <a:graphicData uri="http://schemas.openxmlformats.org/drawingml/2006/chart">
            <c:chart r:id="rId4"/>
          </a:graphicData>
        </a:graphic>
      </p:graphicFrame>
      <p:sp>
        <p:nvSpPr>
          <p:cNvPr id="111" name="Google Shape;111;p38"/>
          <p:cNvSpPr txBox="1"/>
          <p:nvPr>
            <p:ph idx="1" type="body"/>
          </p:nvPr>
        </p:nvSpPr>
        <p:spPr>
          <a:xfrm>
            <a:off x="2384425" y="823913"/>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12" name="Google Shape;112;p38"/>
          <p:cNvSpPr txBox="1"/>
          <p:nvPr>
            <p:ph idx="3" type="body"/>
          </p:nvPr>
        </p:nvSpPr>
        <p:spPr>
          <a:xfrm>
            <a:off x="2308225" y="2179638"/>
            <a:ext cx="6676559" cy="3683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b="1" sz="1800">
                <a:solidFill>
                  <a:srgbClr val="5D5D5D"/>
                </a:solidFill>
                <a:latin typeface="Open Sans"/>
                <a:ea typeface="Open Sans"/>
                <a:cs typeface="Open Sans"/>
                <a:sym typeface="Open Sans"/>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Photo &amp; Text">
  <p:cSld name="3-Column Photo &amp; Text">
    <p:spTree>
      <p:nvGrpSpPr>
        <p:cNvPr id="113" name="Shape 113"/>
        <p:cNvGrpSpPr/>
        <p:nvPr/>
      </p:nvGrpSpPr>
      <p:grpSpPr>
        <a:xfrm>
          <a:off x="0" y="0"/>
          <a:ext cx="0" cy="0"/>
          <a:chOff x="0" y="0"/>
          <a:chExt cx="0" cy="0"/>
        </a:xfrm>
      </p:grpSpPr>
      <p:sp>
        <p:nvSpPr>
          <p:cNvPr id="114" name="Google Shape;114;p39"/>
          <p:cNvSpPr/>
          <p:nvPr/>
        </p:nvSpPr>
        <p:spPr>
          <a:xfrm>
            <a:off x="4186479" y="134938"/>
            <a:ext cx="3862775" cy="6595235"/>
          </a:xfrm>
          <a:prstGeom prst="rect">
            <a:avLst/>
          </a:prstGeom>
          <a:solidFill>
            <a:srgbClr val="BFBFBF"/>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5" name="Google Shape;115;p39"/>
          <p:cNvSpPr/>
          <p:nvPr/>
        </p:nvSpPr>
        <p:spPr>
          <a:xfrm>
            <a:off x="8184191" y="134938"/>
            <a:ext cx="3862775" cy="6595235"/>
          </a:xfrm>
          <a:prstGeom prst="rect">
            <a:avLst/>
          </a:prstGeom>
          <a:solidFill>
            <a:srgbClr val="BFBFBF"/>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6" name="Google Shape;116;p39"/>
          <p:cNvSpPr/>
          <p:nvPr/>
        </p:nvSpPr>
        <p:spPr>
          <a:xfrm>
            <a:off x="166464" y="134938"/>
            <a:ext cx="3885077" cy="6595235"/>
          </a:xfrm>
          <a:prstGeom prst="rect">
            <a:avLst/>
          </a:prstGeom>
          <a:solidFill>
            <a:srgbClr val="BFBFBF"/>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7" name="Google Shape;117;p39"/>
          <p:cNvSpPr txBox="1"/>
          <p:nvPr>
            <p:ph idx="1" type="body"/>
          </p:nvPr>
        </p:nvSpPr>
        <p:spPr>
          <a:xfrm>
            <a:off x="166688" y="134938"/>
            <a:ext cx="3884612" cy="659606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828282"/>
              </a:buClr>
              <a:buSzPts val="2000"/>
              <a:buNone/>
              <a:defRPr>
                <a:solidFill>
                  <a:srgbClr val="828282"/>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18" name="Google Shape;118;p39"/>
          <p:cNvSpPr txBox="1"/>
          <p:nvPr>
            <p:ph idx="2" type="body"/>
          </p:nvPr>
        </p:nvSpPr>
        <p:spPr>
          <a:xfrm>
            <a:off x="4186478" y="134938"/>
            <a:ext cx="3862776" cy="659606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828282"/>
              </a:buClr>
              <a:buSzPts val="2000"/>
              <a:buNone/>
              <a:defRPr>
                <a:solidFill>
                  <a:srgbClr val="828282"/>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19" name="Google Shape;119;p39"/>
          <p:cNvSpPr txBox="1"/>
          <p:nvPr>
            <p:ph idx="3" type="body"/>
          </p:nvPr>
        </p:nvSpPr>
        <p:spPr>
          <a:xfrm>
            <a:off x="8184191" y="134938"/>
            <a:ext cx="3862775" cy="659606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828282"/>
              </a:buClr>
              <a:buSzPts val="2000"/>
              <a:buNone/>
              <a:defRPr>
                <a:solidFill>
                  <a:srgbClr val="828282"/>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1" name="Shape 11"/>
        <p:cNvGrpSpPr/>
        <p:nvPr/>
      </p:nvGrpSpPr>
      <p:grpSpPr>
        <a:xfrm>
          <a:off x="0" y="0"/>
          <a:ext cx="0" cy="0"/>
          <a:chOff x="0" y="0"/>
          <a:chExt cx="0" cy="0"/>
        </a:xfrm>
      </p:grpSpPr>
      <p:pic>
        <p:nvPicPr>
          <p:cNvPr descr="Picture 6" id="12" name="Google Shape;12;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 name="Google Shape;13;p28"/>
          <p:cNvSpPr/>
          <p:nvPr/>
        </p:nvSpPr>
        <p:spPr>
          <a:xfrm>
            <a:off x="588723" y="588724"/>
            <a:ext cx="11014553" cy="5680551"/>
          </a:xfrm>
          <a:prstGeom prst="rect">
            <a:avLst/>
          </a:prstGeom>
          <a:solidFill>
            <a:srgbClr val="F2F2F2"/>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4" name="Google Shape;14;p28"/>
          <p:cNvCxnSpPr/>
          <p:nvPr/>
        </p:nvCxnSpPr>
        <p:spPr>
          <a:xfrm>
            <a:off x="1757819" y="2035793"/>
            <a:ext cx="8538576" cy="0"/>
          </a:xfrm>
          <a:prstGeom prst="straightConnector1">
            <a:avLst/>
          </a:prstGeom>
          <a:noFill/>
          <a:ln cap="flat" cmpd="sng" w="12700">
            <a:solidFill>
              <a:srgbClr val="A5A5A5"/>
            </a:solidFill>
            <a:prstDash val="solid"/>
            <a:miter lim="800000"/>
            <a:headEnd len="sm" w="sm" type="none"/>
            <a:tailEnd len="sm" w="sm" type="none"/>
          </a:ln>
        </p:spPr>
      </p:cxnSp>
      <p:sp>
        <p:nvSpPr>
          <p:cNvPr id="15" name="Google Shape;15;p28"/>
          <p:cNvSpPr txBox="1"/>
          <p:nvPr>
            <p:ph idx="1" type="body"/>
          </p:nvPr>
        </p:nvSpPr>
        <p:spPr>
          <a:xfrm>
            <a:off x="1720850" y="2438400"/>
            <a:ext cx="8575545" cy="2803525"/>
          </a:xfrm>
          <a:prstGeom prst="rect">
            <a:avLst/>
          </a:prstGeom>
          <a:noFill/>
          <a:ln>
            <a:noFill/>
          </a:ln>
        </p:spPr>
        <p:txBody>
          <a:bodyPr anchorCtr="0" anchor="t" bIns="45700" lIns="45700" spcFirstLastPara="1" rIns="45700" wrap="square" tIns="45700">
            <a:normAutofit/>
          </a:bodyPr>
          <a:lstStyle>
            <a:lvl1pPr indent="-381000" lvl="0" marL="457200" algn="l">
              <a:lnSpc>
                <a:spcPct val="150000"/>
              </a:lnSpc>
              <a:spcBef>
                <a:spcPts val="0"/>
              </a:spcBef>
              <a:spcAft>
                <a:spcPts val="0"/>
              </a:spcAft>
              <a:buClr>
                <a:srgbClr val="5D5D5D"/>
              </a:buClr>
              <a:buSzPts val="2400"/>
              <a:buFont typeface="Open Sans ExtraBold"/>
              <a:buAutoNum type="arabicPeriod"/>
              <a:defRPr sz="2400">
                <a:solidFill>
                  <a:srgbClr val="5D5D5D"/>
                </a:solidFill>
                <a:latin typeface="Open Sans"/>
                <a:ea typeface="Open Sans"/>
                <a:cs typeface="Open Sans"/>
                <a:sym typeface="Open Sans"/>
              </a:defRPr>
            </a:lvl1pPr>
            <a:lvl2pPr indent="-381000" lvl="1" marL="9144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2pPr>
            <a:lvl3pPr indent="-381000" lvl="2" marL="13716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3pPr>
            <a:lvl4pPr indent="-381000" lvl="3" marL="18288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4pPr>
            <a:lvl5pPr indent="-381000" lvl="4" marL="22860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6" name="Google Shape;16;p28"/>
          <p:cNvSpPr txBox="1"/>
          <p:nvPr/>
        </p:nvSpPr>
        <p:spPr>
          <a:xfrm>
            <a:off x="1820450" y="1220947"/>
            <a:ext cx="5883057" cy="64633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5D5D5D"/>
              </a:buClr>
              <a:buSzPts val="3600"/>
              <a:buFont typeface="Open Sans Light"/>
              <a:buNone/>
            </a:pPr>
            <a:r>
              <a:rPr b="0" i="0" lang="en-US" sz="3600" u="none" cap="none" strike="noStrike">
                <a:solidFill>
                  <a:srgbClr val="5D5D5D"/>
                </a:solidFill>
                <a:latin typeface="Open Sans Light"/>
                <a:ea typeface="Open Sans Light"/>
                <a:cs typeface="Open Sans Light"/>
                <a:sym typeface="Open Sans Light"/>
              </a:rPr>
              <a:t>Agenda</a:t>
            </a:r>
            <a:endParaRPr b="0" i="0" sz="3600" u="none" cap="none" strike="noStrike">
              <a:solidFill>
                <a:srgbClr val="5D5D5D"/>
              </a:solidFill>
              <a:latin typeface="Open Sans Light"/>
              <a:ea typeface="Open Sans Light"/>
              <a:cs typeface="Open Sans Light"/>
              <a:sym typeface="Open Sans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descr="Picture 6" id="18" name="Google Shape;18;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9"/>
          <p:cNvSpPr/>
          <p:nvPr/>
        </p:nvSpPr>
        <p:spPr>
          <a:xfrm>
            <a:off x="4972833" y="0"/>
            <a:ext cx="7219167" cy="6858000"/>
          </a:xfrm>
          <a:prstGeom prst="rect">
            <a:avLst/>
          </a:prstGeom>
          <a:solidFill>
            <a:srgbClr val="F2F2F2"/>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20" name="Google Shape;20;p29"/>
          <p:cNvCxnSpPr/>
          <p:nvPr/>
        </p:nvCxnSpPr>
        <p:spPr>
          <a:xfrm>
            <a:off x="5776231" y="3745282"/>
            <a:ext cx="5687223" cy="0"/>
          </a:xfrm>
          <a:prstGeom prst="straightConnector1">
            <a:avLst/>
          </a:prstGeom>
          <a:noFill/>
          <a:ln cap="flat" cmpd="sng" w="12700">
            <a:solidFill>
              <a:srgbClr val="A5A5A5"/>
            </a:solidFill>
            <a:prstDash val="solid"/>
            <a:miter lim="800000"/>
            <a:headEnd len="sm" w="sm" type="none"/>
            <a:tailEnd len="sm" w="sm" type="none"/>
          </a:ln>
        </p:spPr>
      </p:cxnSp>
      <p:sp>
        <p:nvSpPr>
          <p:cNvPr id="21" name="Google Shape;21;p29"/>
          <p:cNvSpPr txBox="1"/>
          <p:nvPr>
            <p:ph idx="1" type="body"/>
          </p:nvPr>
        </p:nvSpPr>
        <p:spPr>
          <a:xfrm>
            <a:off x="5732463" y="2284413"/>
            <a:ext cx="5730875" cy="1200150"/>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55600" lvl="4" marL="2286000" algn="l">
              <a:lnSpc>
                <a:spcPct val="90000"/>
              </a:lnSpc>
              <a:spcBef>
                <a:spcPts val="1000"/>
              </a:spcBef>
              <a:spcAft>
                <a:spcPts val="0"/>
              </a:spcAft>
              <a:buClr>
                <a:srgbClr val="5D5D5D"/>
              </a:buClr>
              <a:buSzPts val="20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2" name="Google Shape;22;p29"/>
          <p:cNvSpPr txBox="1"/>
          <p:nvPr>
            <p:ph idx="2" type="body"/>
          </p:nvPr>
        </p:nvSpPr>
        <p:spPr>
          <a:xfrm>
            <a:off x="5788025" y="4026802"/>
            <a:ext cx="3270250" cy="338137"/>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1600"/>
              <a:buNone/>
              <a:defRPr b="1" sz="1600" cap="none">
                <a:solidFill>
                  <a:srgbClr val="5D5D5D"/>
                </a:solidFill>
                <a:latin typeface="Open Sans"/>
                <a:ea typeface="Open Sans"/>
                <a:cs typeface="Open Sans"/>
                <a:sym typeface="Open Sans"/>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id="23" name="Google Shape;23;p29"/>
          <p:cNvPicPr preferRelativeResize="0"/>
          <p:nvPr/>
        </p:nvPicPr>
        <p:blipFill rotWithShape="1">
          <a:blip r:embed="rId3">
            <a:alphaModFix/>
          </a:blip>
          <a:srcRect b="0" l="0" r="0" t="0"/>
          <a:stretch/>
        </p:blipFill>
        <p:spPr>
          <a:xfrm>
            <a:off x="2604543" y="2556221"/>
            <a:ext cx="2078103" cy="1319671"/>
          </a:xfrm>
          <a:prstGeom prst="rect">
            <a:avLst/>
          </a:prstGeom>
          <a:noFill/>
          <a:ln>
            <a:noFill/>
          </a:ln>
        </p:spPr>
      </p:pic>
      <p:sp>
        <p:nvSpPr>
          <p:cNvPr id="24" name="Google Shape;24;p29"/>
          <p:cNvSpPr txBox="1"/>
          <p:nvPr>
            <p:ph idx="3" type="body"/>
          </p:nvPr>
        </p:nvSpPr>
        <p:spPr>
          <a:xfrm>
            <a:off x="5781891" y="4449077"/>
            <a:ext cx="5926137" cy="646112"/>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5D5D5D"/>
              </a:buClr>
              <a:buSzPts val="1800"/>
              <a:buNone/>
              <a:defRPr sz="1800">
                <a:solidFill>
                  <a:srgbClr val="5D5D5D"/>
                </a:solidFill>
                <a:latin typeface="Open Sans"/>
                <a:ea typeface="Open Sans"/>
                <a:cs typeface="Open Sans"/>
                <a:sym typeface="Open Sans"/>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5" name="Shape 25"/>
        <p:cNvGrpSpPr/>
        <p:nvPr/>
      </p:nvGrpSpPr>
      <p:grpSpPr>
        <a:xfrm>
          <a:off x="0" y="0"/>
          <a:ext cx="0" cy="0"/>
          <a:chOff x="0" y="0"/>
          <a:chExt cx="0" cy="0"/>
        </a:xfrm>
      </p:grpSpPr>
      <p:pic>
        <p:nvPicPr>
          <p:cNvPr descr="Picture 6" id="26" name="Google Shape;26;p3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7" name="Google Shape;27;p30"/>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sp>
        <p:nvSpPr>
          <p:cNvPr id="28" name="Google Shape;28;p30"/>
          <p:cNvSpPr txBox="1"/>
          <p:nvPr>
            <p:ph idx="1" type="body"/>
          </p:nvPr>
        </p:nvSpPr>
        <p:spPr>
          <a:xfrm>
            <a:off x="3154363" y="3044825"/>
            <a:ext cx="5883275" cy="768350"/>
          </a:xfrm>
          <a:prstGeom prst="rect">
            <a:avLst/>
          </a:prstGeom>
          <a:noFill/>
          <a:ln>
            <a:noFill/>
          </a:ln>
        </p:spPr>
        <p:txBody>
          <a:bodyPr anchorCtr="0" anchor="ctr" bIns="45700" lIns="45700" spcFirstLastPara="1" rIns="45700" wrap="square" tIns="45700">
            <a:noAutofit/>
          </a:bodyPr>
          <a:lstStyle>
            <a:lvl1pPr indent="-228600" lvl="0" marL="457200" algn="ctr">
              <a:lnSpc>
                <a:spcPct val="100000"/>
              </a:lnSpc>
              <a:spcBef>
                <a:spcPts val="0"/>
              </a:spcBef>
              <a:spcAft>
                <a:spcPts val="0"/>
              </a:spcAft>
              <a:buClr>
                <a:schemeClr val="lt1"/>
              </a:buClr>
              <a:buSzPts val="4400"/>
              <a:buNone/>
              <a:defRPr sz="4400">
                <a:solidFill>
                  <a:schemeClr val="lt1"/>
                </a:solidFill>
              </a:defRPr>
            </a:lvl1pPr>
            <a:lvl2pPr indent="-508000" lvl="1" marL="914400" algn="l">
              <a:lnSpc>
                <a:spcPct val="90000"/>
              </a:lnSpc>
              <a:spcBef>
                <a:spcPts val="1000"/>
              </a:spcBef>
              <a:spcAft>
                <a:spcPts val="0"/>
              </a:spcAft>
              <a:buClr>
                <a:srgbClr val="5D5D5D"/>
              </a:buClr>
              <a:buSzPts val="4400"/>
              <a:buChar char="•"/>
              <a:defRPr sz="4400"/>
            </a:lvl2pPr>
            <a:lvl3pPr indent="-508000" lvl="2" marL="1371600" algn="l">
              <a:lnSpc>
                <a:spcPct val="90000"/>
              </a:lnSpc>
              <a:spcBef>
                <a:spcPts val="1000"/>
              </a:spcBef>
              <a:spcAft>
                <a:spcPts val="0"/>
              </a:spcAft>
              <a:buClr>
                <a:srgbClr val="5D5D5D"/>
              </a:buClr>
              <a:buSzPts val="4400"/>
              <a:buChar char="•"/>
              <a:defRPr sz="4400"/>
            </a:lvl3pPr>
            <a:lvl4pPr indent="-508000" lvl="3" marL="1828800" algn="l">
              <a:lnSpc>
                <a:spcPct val="90000"/>
              </a:lnSpc>
              <a:spcBef>
                <a:spcPts val="1000"/>
              </a:spcBef>
              <a:spcAft>
                <a:spcPts val="0"/>
              </a:spcAft>
              <a:buClr>
                <a:srgbClr val="5D5D5D"/>
              </a:buClr>
              <a:buSzPts val="4400"/>
              <a:buChar char="•"/>
              <a:defRPr sz="4400"/>
            </a:lvl4pPr>
            <a:lvl5pPr indent="-508000" lvl="4" marL="2286000" algn="l">
              <a:lnSpc>
                <a:spcPct val="90000"/>
              </a:lnSpc>
              <a:spcBef>
                <a:spcPts val="1000"/>
              </a:spcBef>
              <a:spcAft>
                <a:spcPts val="0"/>
              </a:spcAft>
              <a:buClr>
                <a:srgbClr val="5D5D5D"/>
              </a:buClr>
              <a:buSzPts val="4400"/>
              <a:buChar char="•"/>
              <a:defRPr sz="44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umn">
  <p:cSld name="Two-Column">
    <p:spTree>
      <p:nvGrpSpPr>
        <p:cNvPr id="29" name="Shape 29"/>
        <p:cNvGrpSpPr/>
        <p:nvPr/>
      </p:nvGrpSpPr>
      <p:grpSpPr>
        <a:xfrm>
          <a:off x="0" y="0"/>
          <a:ext cx="0" cy="0"/>
          <a:chOff x="0" y="0"/>
          <a:chExt cx="0" cy="0"/>
        </a:xfrm>
      </p:grpSpPr>
      <p:pic>
        <p:nvPicPr>
          <p:cNvPr descr="Picture 6" id="30" name="Google Shape;30;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 name="Google Shape;31;p31"/>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 name="Google Shape;32;p31"/>
          <p:cNvSpPr txBox="1"/>
          <p:nvPr>
            <p:ph idx="1" type="body"/>
          </p:nvPr>
        </p:nvSpPr>
        <p:spPr>
          <a:xfrm>
            <a:off x="2346325" y="2978150"/>
            <a:ext cx="4289425" cy="224631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cxnSp>
        <p:nvCxnSpPr>
          <p:cNvPr id="33" name="Google Shape;33;p31"/>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pic>
        <p:nvPicPr>
          <p:cNvPr id="34" name="Google Shape;34;p31"/>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cxnSp>
        <p:nvCxnSpPr>
          <p:cNvPr id="35" name="Google Shape;35;p31"/>
          <p:cNvCxnSpPr/>
          <p:nvPr/>
        </p:nvCxnSpPr>
        <p:spPr>
          <a:xfrm flipH="1">
            <a:off x="6861569" y="2624443"/>
            <a:ext cx="36096" cy="2600020"/>
          </a:xfrm>
          <a:prstGeom prst="straightConnector1">
            <a:avLst/>
          </a:prstGeom>
          <a:noFill/>
          <a:ln cap="flat" cmpd="sng" w="19050">
            <a:solidFill>
              <a:srgbClr val="7F7F7F">
                <a:alpha val="20000"/>
              </a:srgbClr>
            </a:solidFill>
            <a:prstDash val="solid"/>
            <a:miter lim="8000"/>
            <a:headEnd len="sm" w="sm" type="none"/>
            <a:tailEnd len="sm" w="sm" type="none"/>
          </a:ln>
        </p:spPr>
      </p:cxnSp>
      <p:sp>
        <p:nvSpPr>
          <p:cNvPr id="36" name="Google Shape;36;p31"/>
          <p:cNvSpPr txBox="1"/>
          <p:nvPr>
            <p:ph idx="2"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7" name="Google Shape;37;p31"/>
          <p:cNvSpPr txBox="1"/>
          <p:nvPr>
            <p:ph idx="3" type="body"/>
          </p:nvPr>
        </p:nvSpPr>
        <p:spPr>
          <a:xfrm>
            <a:off x="2346324" y="2535238"/>
            <a:ext cx="4288651" cy="4000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b="1">
                <a:solidFill>
                  <a:srgbClr val="5D5D5D"/>
                </a:solidFill>
                <a:latin typeface="Open Sans"/>
                <a:ea typeface="Open Sans"/>
                <a:cs typeface="Open Sans"/>
                <a:sym typeface="Open Sans"/>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8" name="Google Shape;38;p31"/>
          <p:cNvSpPr txBox="1"/>
          <p:nvPr>
            <p:ph idx="4" type="body"/>
          </p:nvPr>
        </p:nvSpPr>
        <p:spPr>
          <a:xfrm>
            <a:off x="7269053" y="2535238"/>
            <a:ext cx="4288651" cy="4000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b="1">
                <a:solidFill>
                  <a:srgbClr val="5D5D5D"/>
                </a:solidFill>
                <a:latin typeface="Open Sans"/>
                <a:ea typeface="Open Sans"/>
                <a:cs typeface="Open Sans"/>
                <a:sym typeface="Open Sans"/>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9" name="Google Shape;39;p31"/>
          <p:cNvSpPr txBox="1"/>
          <p:nvPr>
            <p:ph idx="5" type="body"/>
          </p:nvPr>
        </p:nvSpPr>
        <p:spPr>
          <a:xfrm>
            <a:off x="7272098" y="2974975"/>
            <a:ext cx="4289425" cy="224631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0" name="Google Shape;40;p31"/>
          <p:cNvSpPr txBox="1"/>
          <p:nvPr>
            <p:ph idx="12" type="sldNum"/>
          </p:nvPr>
        </p:nvSpPr>
        <p:spPr>
          <a:xfrm>
            <a:off x="2347165" y="6318250"/>
            <a:ext cx="350415" cy="33855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Bulleted List">
    <p:spTree>
      <p:nvGrpSpPr>
        <p:cNvPr id="41" name="Shape 41"/>
        <p:cNvGrpSpPr/>
        <p:nvPr/>
      </p:nvGrpSpPr>
      <p:grpSpPr>
        <a:xfrm>
          <a:off x="0" y="0"/>
          <a:ext cx="0" cy="0"/>
          <a:chOff x="0" y="0"/>
          <a:chExt cx="0" cy="0"/>
        </a:xfrm>
      </p:grpSpPr>
      <p:pic>
        <p:nvPicPr>
          <p:cNvPr descr="Picture 6" id="42" name="Google Shape;42;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32"/>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 name="Google Shape;44;p32"/>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32"/>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pic>
        <p:nvPicPr>
          <p:cNvPr id="46" name="Google Shape;46;p32"/>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sp>
        <p:nvSpPr>
          <p:cNvPr id="47" name="Google Shape;47;p32"/>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8" name="Google Shape;48;p32"/>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a:bodyPr>
          <a:lstStyle>
            <a:lvl1pPr indent="-355600" lvl="0" marL="457200" algn="l">
              <a:lnSpc>
                <a:spcPct val="100000"/>
              </a:lnSpc>
              <a:spcBef>
                <a:spcPts val="0"/>
              </a:spcBef>
              <a:spcAft>
                <a:spcPts val="0"/>
              </a:spcAft>
              <a:buClr>
                <a:srgbClr val="5D5D5D"/>
              </a:buClr>
              <a:buSzPts val="2000"/>
              <a:buChar char="•"/>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9" name="Google Shape;49;p32"/>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7F7F7F"/>
              </a:buClr>
              <a:buSzPts val="1200"/>
              <a:buNone/>
              <a:defRPr i="1" sz="1200">
                <a:solidFill>
                  <a:srgbClr val="7F7F7F"/>
                </a:solidFill>
                <a:latin typeface="Calibri"/>
                <a:ea typeface="Calibri"/>
                <a:cs typeface="Calibri"/>
                <a:sym typeface="Calibri"/>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and Photo">
  <p:cSld name="Column and Photo">
    <p:spTree>
      <p:nvGrpSpPr>
        <p:cNvPr id="50" name="Shape 50"/>
        <p:cNvGrpSpPr/>
        <p:nvPr/>
      </p:nvGrpSpPr>
      <p:grpSpPr>
        <a:xfrm>
          <a:off x="0" y="0"/>
          <a:ext cx="0" cy="0"/>
          <a:chOff x="0" y="0"/>
          <a:chExt cx="0" cy="0"/>
        </a:xfrm>
      </p:grpSpPr>
      <p:pic>
        <p:nvPicPr>
          <p:cNvPr descr="Picture 6" id="51" name="Google Shape;51;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 name="Google Shape;52;p33"/>
          <p:cNvSpPr/>
          <p:nvPr/>
        </p:nvSpPr>
        <p:spPr>
          <a:xfrm>
            <a:off x="0" y="0"/>
            <a:ext cx="12192000" cy="6858000"/>
          </a:xfrm>
          <a:prstGeom prst="rect">
            <a:avLst/>
          </a:prstGeom>
          <a:solidFill>
            <a:schemeClr val="lt1"/>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3" name="Google Shape;53;p33"/>
          <p:cNvCxnSpPr/>
          <p:nvPr/>
        </p:nvCxnSpPr>
        <p:spPr>
          <a:xfrm>
            <a:off x="813071" y="2001772"/>
            <a:ext cx="3295669" cy="0"/>
          </a:xfrm>
          <a:prstGeom prst="straightConnector1">
            <a:avLst/>
          </a:prstGeom>
          <a:noFill/>
          <a:ln cap="flat" cmpd="sng" w="12700">
            <a:solidFill>
              <a:srgbClr val="A5A5A5"/>
            </a:solidFill>
            <a:prstDash val="solid"/>
            <a:miter lim="800000"/>
            <a:headEnd len="sm" w="sm" type="none"/>
            <a:tailEnd len="sm" w="sm" type="none"/>
          </a:ln>
        </p:spPr>
      </p:cxnSp>
      <p:pic>
        <p:nvPicPr>
          <p:cNvPr id="54" name="Google Shape;54;p33"/>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sp>
        <p:nvSpPr>
          <p:cNvPr id="55" name="Google Shape;55;p33"/>
          <p:cNvSpPr/>
          <p:nvPr/>
        </p:nvSpPr>
        <p:spPr>
          <a:xfrm>
            <a:off x="4884234" y="0"/>
            <a:ext cx="7307766" cy="6858000"/>
          </a:xfrm>
          <a:prstGeom prst="rect">
            <a:avLst/>
          </a:prstGeom>
          <a:solidFill>
            <a:srgbClr val="BFBFBF"/>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 name="Google Shape;56;p33"/>
          <p:cNvSpPr/>
          <p:nvPr>
            <p:ph idx="2" type="pic"/>
          </p:nvPr>
        </p:nvSpPr>
        <p:spPr>
          <a:xfrm>
            <a:off x="4884738" y="0"/>
            <a:ext cx="7307262" cy="6858000"/>
          </a:xfrm>
          <a:prstGeom prst="rect">
            <a:avLst/>
          </a:prstGeom>
          <a:noFill/>
          <a:ln>
            <a:noFill/>
          </a:ln>
        </p:spPr>
      </p:sp>
      <p:sp>
        <p:nvSpPr>
          <p:cNvPr id="57" name="Google Shape;57;p33"/>
          <p:cNvSpPr txBox="1"/>
          <p:nvPr>
            <p:ph idx="1" type="body"/>
          </p:nvPr>
        </p:nvSpPr>
        <p:spPr>
          <a:xfrm>
            <a:off x="812800" y="600075"/>
            <a:ext cx="3295940" cy="12001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8" name="Google Shape;58;p33"/>
          <p:cNvSpPr txBox="1"/>
          <p:nvPr>
            <p:ph idx="3" type="body"/>
          </p:nvPr>
        </p:nvSpPr>
        <p:spPr>
          <a:xfrm>
            <a:off x="776288" y="2535238"/>
            <a:ext cx="3332452" cy="163195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9" name="Google Shape;59;p33"/>
          <p:cNvSpPr txBox="1"/>
          <p:nvPr>
            <p:ph idx="12" type="sldNum"/>
          </p:nvPr>
        </p:nvSpPr>
        <p:spPr>
          <a:xfrm>
            <a:off x="812800" y="6332948"/>
            <a:ext cx="350415" cy="33855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and Image">
  <p:cSld name="Column and Image">
    <p:spTree>
      <p:nvGrpSpPr>
        <p:cNvPr id="60" name="Shape 60"/>
        <p:cNvGrpSpPr/>
        <p:nvPr/>
      </p:nvGrpSpPr>
      <p:grpSpPr>
        <a:xfrm>
          <a:off x="0" y="0"/>
          <a:ext cx="0" cy="0"/>
          <a:chOff x="0" y="0"/>
          <a:chExt cx="0" cy="0"/>
        </a:xfrm>
      </p:grpSpPr>
      <p:cxnSp>
        <p:nvCxnSpPr>
          <p:cNvPr id="61" name="Google Shape;61;p34"/>
          <p:cNvCxnSpPr/>
          <p:nvPr/>
        </p:nvCxnSpPr>
        <p:spPr>
          <a:xfrm>
            <a:off x="813071" y="2001772"/>
            <a:ext cx="3295669" cy="0"/>
          </a:xfrm>
          <a:prstGeom prst="straightConnector1">
            <a:avLst/>
          </a:prstGeom>
          <a:noFill/>
          <a:ln cap="flat" cmpd="sng" w="12700">
            <a:solidFill>
              <a:srgbClr val="A5A5A5"/>
            </a:solidFill>
            <a:prstDash val="solid"/>
            <a:miter lim="800000"/>
            <a:headEnd len="sm" w="sm" type="none"/>
            <a:tailEnd len="sm" w="sm" type="none"/>
          </a:ln>
        </p:spPr>
      </p:cxnSp>
      <p:pic>
        <p:nvPicPr>
          <p:cNvPr id="62" name="Google Shape;62;p34"/>
          <p:cNvPicPr preferRelativeResize="0"/>
          <p:nvPr/>
        </p:nvPicPr>
        <p:blipFill rotWithShape="1">
          <a:blip r:embed="rId2">
            <a:alphaModFix/>
          </a:blip>
          <a:srcRect b="0" l="0" r="0" t="0"/>
          <a:stretch/>
        </p:blipFill>
        <p:spPr>
          <a:xfrm>
            <a:off x="8984784" y="6375748"/>
            <a:ext cx="2877363" cy="252955"/>
          </a:xfrm>
          <a:prstGeom prst="rect">
            <a:avLst/>
          </a:prstGeom>
          <a:noFill/>
          <a:ln>
            <a:noFill/>
          </a:ln>
        </p:spPr>
      </p:pic>
      <p:sp>
        <p:nvSpPr>
          <p:cNvPr id="63" name="Google Shape;63;p34"/>
          <p:cNvSpPr txBox="1"/>
          <p:nvPr>
            <p:ph idx="1" type="body"/>
          </p:nvPr>
        </p:nvSpPr>
        <p:spPr>
          <a:xfrm>
            <a:off x="812800" y="600075"/>
            <a:ext cx="3295940" cy="12001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4" name="Google Shape;64;p34"/>
          <p:cNvSpPr txBox="1"/>
          <p:nvPr>
            <p:ph idx="2" type="body"/>
          </p:nvPr>
        </p:nvSpPr>
        <p:spPr>
          <a:xfrm>
            <a:off x="776288" y="2535238"/>
            <a:ext cx="3332452" cy="3036888"/>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5" name="Google Shape;65;p34"/>
          <p:cNvSpPr/>
          <p:nvPr>
            <p:ph idx="3" type="pic"/>
          </p:nvPr>
        </p:nvSpPr>
        <p:spPr>
          <a:xfrm>
            <a:off x="4884738" y="1190625"/>
            <a:ext cx="6977409" cy="5127626"/>
          </a:xfrm>
          <a:prstGeom prst="rect">
            <a:avLst/>
          </a:prstGeom>
          <a:noFill/>
          <a:ln>
            <a:noFill/>
          </a:ln>
        </p:spPr>
      </p:sp>
      <p:sp>
        <p:nvSpPr>
          <p:cNvPr id="66" name="Google Shape;66;p34"/>
          <p:cNvSpPr txBox="1"/>
          <p:nvPr>
            <p:ph idx="12" type="sldNum"/>
          </p:nvPr>
        </p:nvSpPr>
        <p:spPr>
          <a:xfrm>
            <a:off x="810122" y="6332948"/>
            <a:ext cx="350415" cy="33855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Headline">
  <p:cSld name="Text with Headline">
    <p:spTree>
      <p:nvGrpSpPr>
        <p:cNvPr id="67" name="Shape 67"/>
        <p:cNvGrpSpPr/>
        <p:nvPr/>
      </p:nvGrpSpPr>
      <p:grpSpPr>
        <a:xfrm>
          <a:off x="0" y="0"/>
          <a:ext cx="0" cy="0"/>
          <a:chOff x="0" y="0"/>
          <a:chExt cx="0" cy="0"/>
        </a:xfrm>
      </p:grpSpPr>
      <p:pic>
        <p:nvPicPr>
          <p:cNvPr descr="Picture 6" id="68" name="Google Shape;68;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9" name="Google Shape;69;p35"/>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70" name="Google Shape;70;p35"/>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pic>
        <p:nvPicPr>
          <p:cNvPr id="71" name="Google Shape;71;p35"/>
          <p:cNvPicPr preferRelativeResize="0"/>
          <p:nvPr/>
        </p:nvPicPr>
        <p:blipFill rotWithShape="1">
          <a:blip r:embed="rId3">
            <a:alphaModFix/>
          </a:blip>
          <a:srcRect b="0" l="0" r="0" t="0"/>
          <a:stretch/>
        </p:blipFill>
        <p:spPr>
          <a:xfrm>
            <a:off x="8984784" y="6375748"/>
            <a:ext cx="2877363" cy="252955"/>
          </a:xfrm>
          <a:prstGeom prst="rect">
            <a:avLst/>
          </a:prstGeom>
          <a:noFill/>
          <a:ln>
            <a:noFill/>
          </a:ln>
        </p:spPr>
      </p:pic>
      <p:sp>
        <p:nvSpPr>
          <p:cNvPr id="72" name="Google Shape;72;p35"/>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3" name="Google Shape;73;p35"/>
          <p:cNvSpPr txBox="1"/>
          <p:nvPr>
            <p:ph idx="2" type="body"/>
          </p:nvPr>
        </p:nvSpPr>
        <p:spPr>
          <a:xfrm>
            <a:off x="2346325" y="3081338"/>
            <a:ext cx="6746875" cy="163195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4" name="Google Shape;74;p35"/>
          <p:cNvSpPr txBox="1"/>
          <p:nvPr>
            <p:ph idx="3" type="body"/>
          </p:nvPr>
        </p:nvSpPr>
        <p:spPr>
          <a:xfrm>
            <a:off x="2346325" y="2535238"/>
            <a:ext cx="6638925" cy="4000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b="1">
                <a:solidFill>
                  <a:srgbClr val="5D5D5D"/>
                </a:solidFill>
                <a:latin typeface="Open Sans"/>
                <a:ea typeface="Open Sans"/>
                <a:cs typeface="Open Sans"/>
                <a:sym typeface="Open Sans"/>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5" name="Google Shape;75;p35"/>
          <p:cNvSpPr txBox="1"/>
          <p:nvPr>
            <p:ph idx="12" type="sldNum"/>
          </p:nvPr>
        </p:nvSpPr>
        <p:spPr>
          <a:xfrm>
            <a:off x="2346325" y="6318042"/>
            <a:ext cx="350415" cy="338554"/>
          </a:xfrm>
          <a:prstGeom prst="rect">
            <a:avLst/>
          </a:prstGeom>
          <a:noFill/>
          <a:ln>
            <a:noFill/>
          </a:ln>
        </p:spPr>
        <p:txBody>
          <a:bodyPr anchorCtr="0" anchor="ctr" bIns="45700" lIns="45700" spcFirstLastPara="1" rIns="45700" wrap="square" tIns="45700">
            <a:spAutoFit/>
          </a:bodyPr>
          <a:lstStyle>
            <a:lvl1pPr indent="0" lvl="0"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marR="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838200" y="365125"/>
            <a:ext cx="10515600" cy="1325563"/>
          </a:xfrm>
          <a:prstGeom prst="rect">
            <a:avLst/>
          </a:prstGeom>
          <a:noFill/>
          <a:ln>
            <a:noFill/>
          </a:ln>
        </p:spPr>
        <p:txBody>
          <a:bodyPr anchorCtr="0" anchor="ctr" bIns="45700" lIns="45700" spcFirstLastPara="1" rIns="45700" wrap="square" tIns="45700">
            <a:normAutofit/>
          </a:bodyPr>
          <a:lstStyle>
            <a:lvl1pPr lvl="0" marR="0" rtl="0" algn="l">
              <a:lnSpc>
                <a:spcPct val="90000"/>
              </a:lnSpc>
              <a:spcBef>
                <a:spcPts val="0"/>
              </a:spcBef>
              <a:spcAft>
                <a:spcPts val="0"/>
              </a:spcAft>
              <a:buClr>
                <a:srgbClr val="5D5D5D"/>
              </a:buClr>
              <a:buSzPts val="3600"/>
              <a:buFont typeface="Open Sans Light"/>
              <a:buNone/>
              <a:defRPr b="0" i="0" sz="3600" u="none" cap="none" strike="noStrike">
                <a:solidFill>
                  <a:srgbClr val="5D5D5D"/>
                </a:solidFill>
                <a:latin typeface="Open Sans Light"/>
                <a:ea typeface="Open Sans Light"/>
                <a:cs typeface="Open Sans Light"/>
                <a:sym typeface="Open Sans Light"/>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26"/>
          <p:cNvSpPr txBox="1"/>
          <p:nvPr>
            <p:ph idx="1" type="body"/>
          </p:nvPr>
        </p:nvSpPr>
        <p:spPr>
          <a:xfrm>
            <a:off x="838200" y="1825625"/>
            <a:ext cx="10515600" cy="4351338"/>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1pPr>
            <a:lvl2pPr indent="-355600" lvl="1" marL="9144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2pPr>
            <a:lvl3pPr indent="-355600" lvl="2" marL="13716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3pPr>
            <a:lvl4pPr indent="-355600" lvl="3" marL="18288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4pPr>
            <a:lvl5pPr indent="-355600" lvl="4" marL="22860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9pPr>
          </a:lstStyle>
          <a:p/>
        </p:txBody>
      </p:sp>
      <p:sp>
        <p:nvSpPr>
          <p:cNvPr id="8" name="Google Shape;8;p26"/>
          <p:cNvSpPr txBox="1"/>
          <p:nvPr>
            <p:ph idx="12" type="sldNum"/>
          </p:nvPr>
        </p:nvSpPr>
        <p:spPr>
          <a:xfrm>
            <a:off x="11073918" y="6400413"/>
            <a:ext cx="279883" cy="276999"/>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A white card with red and black text" id="124" name="Google Shape;124;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186" name="Google Shape;186;p10"/>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Defense process  </a:t>
            </a:r>
            <a:endParaRPr/>
          </a:p>
        </p:txBody>
      </p:sp>
      <p:sp>
        <p:nvSpPr>
          <p:cNvPr id="187" name="Google Shape;187;p10"/>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fontScale="92500" lnSpcReduction="20000"/>
          </a:bodyPr>
          <a:lstStyle/>
          <a:p>
            <a:pPr indent="-457200" lvl="0" marL="457200" rtl="0" algn="l">
              <a:lnSpc>
                <a:spcPct val="100000"/>
              </a:lnSpc>
              <a:spcBef>
                <a:spcPts val="0"/>
              </a:spcBef>
              <a:spcAft>
                <a:spcPts val="0"/>
              </a:spcAft>
              <a:buClr>
                <a:srgbClr val="202020"/>
              </a:buClr>
              <a:buSzPct val="100000"/>
              <a:buFont typeface="Open Sans ExtraBold"/>
              <a:buAutoNum type="arabicPeriod"/>
            </a:pPr>
            <a:r>
              <a:rPr b="1" lang="en-US">
                <a:solidFill>
                  <a:srgbClr val="202020"/>
                </a:solidFill>
              </a:rPr>
              <a:t>Schedule Defense: </a:t>
            </a:r>
            <a:r>
              <a:rPr lang="en-US">
                <a:solidFill>
                  <a:srgbClr val="202020"/>
                </a:solidFill>
              </a:rPr>
              <a:t>Coordinate with your committee to arrange possible dates/times for your defense</a:t>
            </a:r>
            <a:endParaRPr/>
          </a:p>
          <a:p>
            <a:pPr indent="-457200" lvl="0" marL="457200" rtl="0" algn="l">
              <a:lnSpc>
                <a:spcPct val="100000"/>
              </a:lnSpc>
              <a:spcBef>
                <a:spcPts val="2000"/>
              </a:spcBef>
              <a:spcAft>
                <a:spcPts val="0"/>
              </a:spcAft>
              <a:buClr>
                <a:srgbClr val="202020"/>
              </a:buClr>
              <a:buSzPct val="100000"/>
              <a:buFont typeface="Open Sans ExtraBold"/>
              <a:buAutoNum type="arabicPeriod"/>
            </a:pPr>
            <a:r>
              <a:rPr b="1" lang="en-US">
                <a:solidFill>
                  <a:srgbClr val="202020"/>
                </a:solidFill>
              </a:rPr>
              <a:t>Accept the invitation to the ECE PhD Defense Canvas course </a:t>
            </a:r>
            <a:endParaRPr/>
          </a:p>
          <a:p>
            <a:pPr indent="-457200" lvl="0" marL="457200" rtl="0" algn="l">
              <a:lnSpc>
                <a:spcPct val="100000"/>
              </a:lnSpc>
              <a:spcBef>
                <a:spcPts val="2000"/>
              </a:spcBef>
              <a:spcAft>
                <a:spcPts val="0"/>
              </a:spcAft>
              <a:buClr>
                <a:srgbClr val="202020"/>
              </a:buClr>
              <a:buSzPct val="100000"/>
              <a:buFont typeface="Open Sans ExtraBold"/>
              <a:buAutoNum type="arabicPeriod"/>
            </a:pPr>
            <a:r>
              <a:rPr b="1" lang="en-US">
                <a:solidFill>
                  <a:srgbClr val="202020"/>
                </a:solidFill>
              </a:rPr>
              <a:t>Submit Pre-Defense documents to Canvas </a:t>
            </a:r>
            <a:endParaRPr/>
          </a:p>
          <a:p>
            <a:pPr indent="-457200" lvl="0" marL="457200" rtl="0" algn="l">
              <a:lnSpc>
                <a:spcPct val="100000"/>
              </a:lnSpc>
              <a:spcBef>
                <a:spcPts val="2000"/>
              </a:spcBef>
              <a:spcAft>
                <a:spcPts val="0"/>
              </a:spcAft>
              <a:buClr>
                <a:srgbClr val="202020"/>
              </a:buClr>
              <a:buSzPct val="100000"/>
              <a:buFont typeface="Open Sans ExtraBold"/>
              <a:buAutoNum type="arabicPeriod"/>
            </a:pPr>
            <a:r>
              <a:rPr b="1" lang="en-US">
                <a:solidFill>
                  <a:srgbClr val="202020"/>
                </a:solidFill>
              </a:rPr>
              <a:t>Submit Post-Defense documents to Canvas </a:t>
            </a:r>
            <a:endParaRPr/>
          </a:p>
          <a:p>
            <a:pPr indent="-457200" lvl="0" marL="457200" rtl="0" algn="l">
              <a:lnSpc>
                <a:spcPct val="100000"/>
              </a:lnSpc>
              <a:spcBef>
                <a:spcPts val="2000"/>
              </a:spcBef>
              <a:spcAft>
                <a:spcPts val="0"/>
              </a:spcAft>
              <a:buClr>
                <a:srgbClr val="202020"/>
              </a:buClr>
              <a:buSzPct val="100000"/>
              <a:buFont typeface="Open Sans ExtraBold"/>
              <a:buAutoNum type="arabicPeriod"/>
            </a:pPr>
            <a:r>
              <a:rPr b="1" lang="en-US">
                <a:solidFill>
                  <a:srgbClr val="202020"/>
                </a:solidFill>
              </a:rPr>
              <a:t>Complete Certification steps in Canvas</a:t>
            </a:r>
            <a:endParaRPr/>
          </a:p>
          <a:p>
            <a:pPr indent="-339725" lvl="0" marL="457200" rtl="0" algn="l">
              <a:lnSpc>
                <a:spcPct val="100000"/>
              </a:lnSpc>
              <a:spcBef>
                <a:spcPts val="2000"/>
              </a:spcBef>
              <a:spcAft>
                <a:spcPts val="0"/>
              </a:spcAft>
              <a:buClr>
                <a:srgbClr val="5D5D5D"/>
              </a:buClr>
              <a:buSzPct val="100000"/>
              <a:buFont typeface="Open Sans ExtraBold"/>
              <a:buNone/>
            </a:pPr>
            <a:r>
              <a:t/>
            </a:r>
            <a:endParaRPr b="1"/>
          </a:p>
          <a:p>
            <a:pPr indent="-339725" lvl="0" marL="457200" rtl="0" algn="l">
              <a:lnSpc>
                <a:spcPct val="100000"/>
              </a:lnSpc>
              <a:spcBef>
                <a:spcPts val="2000"/>
              </a:spcBef>
              <a:spcAft>
                <a:spcPts val="0"/>
              </a:spcAft>
              <a:buClr>
                <a:srgbClr val="5D5D5D"/>
              </a:buClr>
              <a:buSzPct val="100000"/>
              <a:buFont typeface="Open Sans ExtraBold"/>
              <a:buNone/>
            </a:pPr>
            <a:r>
              <a:t/>
            </a:r>
            <a:endParaRPr b="1"/>
          </a:p>
          <a:p>
            <a:pPr indent="-339725" lvl="0" marL="457200" rtl="0" algn="l">
              <a:lnSpc>
                <a:spcPct val="100000"/>
              </a:lnSpc>
              <a:spcBef>
                <a:spcPts val="2000"/>
              </a:spcBef>
              <a:spcAft>
                <a:spcPts val="0"/>
              </a:spcAft>
              <a:buClr>
                <a:srgbClr val="5D5D5D"/>
              </a:buClr>
              <a:buSzPct val="100000"/>
              <a:buFont typeface="Open Sans ExtraBold"/>
              <a:buNone/>
            </a:pPr>
            <a:r>
              <a:t/>
            </a:r>
            <a:endParaRPr/>
          </a:p>
        </p:txBody>
      </p:sp>
      <p:sp>
        <p:nvSpPr>
          <p:cNvPr id="188" name="Google Shape;188;p10"/>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194" name="Google Shape;194;p11"/>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Pre-Defense documents</a:t>
            </a:r>
            <a:endParaRPr/>
          </a:p>
        </p:txBody>
      </p:sp>
      <p:sp>
        <p:nvSpPr>
          <p:cNvPr id="195" name="Google Shape;195;p11"/>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a:bodyPr>
          <a:lstStyle/>
          <a:p>
            <a:pPr indent="-347472" lvl="0" marL="347472" rtl="0" algn="l">
              <a:lnSpc>
                <a:spcPct val="100000"/>
              </a:lnSpc>
              <a:spcBef>
                <a:spcPts val="0"/>
              </a:spcBef>
              <a:spcAft>
                <a:spcPts val="0"/>
              </a:spcAft>
              <a:buClr>
                <a:srgbClr val="202020"/>
              </a:buClr>
              <a:buSzPts val="2000"/>
              <a:buChar char="•"/>
            </a:pPr>
            <a:r>
              <a:rPr b="1" lang="en-US">
                <a:solidFill>
                  <a:srgbClr val="202020"/>
                </a:solidFill>
              </a:rPr>
              <a:t>At least two weeks </a:t>
            </a:r>
            <a:r>
              <a:rPr lang="en-US">
                <a:solidFill>
                  <a:srgbClr val="202020"/>
                </a:solidFill>
              </a:rPr>
              <a:t>before the defense date, students must submit the Defense declaration form, the abstract, and the headshot photo to Canvas.</a:t>
            </a:r>
            <a:endParaRPr/>
          </a:p>
          <a:p>
            <a:pPr indent="-347472" lvl="0" marL="347472" rtl="0" algn="l">
              <a:lnSpc>
                <a:spcPct val="100000"/>
              </a:lnSpc>
              <a:spcBef>
                <a:spcPts val="2000"/>
              </a:spcBef>
              <a:spcAft>
                <a:spcPts val="0"/>
              </a:spcAft>
              <a:buClr>
                <a:srgbClr val="202020"/>
              </a:buClr>
              <a:buSzPts val="2000"/>
              <a:buChar char="•"/>
            </a:pPr>
            <a:r>
              <a:rPr lang="en-US">
                <a:solidFill>
                  <a:srgbClr val="202020"/>
                </a:solidFill>
              </a:rPr>
              <a:t>To maximize access to your records, we require students to name their files in the following order: </a:t>
            </a:r>
            <a:endParaRPr/>
          </a:p>
          <a:p>
            <a:pPr indent="-266700" lvl="1" marL="723900" rtl="0" algn="l">
              <a:lnSpc>
                <a:spcPct val="90000"/>
              </a:lnSpc>
              <a:spcBef>
                <a:spcPts val="3000"/>
              </a:spcBef>
              <a:spcAft>
                <a:spcPts val="0"/>
              </a:spcAft>
              <a:buClr>
                <a:srgbClr val="202020"/>
              </a:buClr>
              <a:buSzPts val="2000"/>
              <a:buChar char="•"/>
            </a:pPr>
            <a:r>
              <a:rPr i="1" lang="en-US">
                <a:solidFill>
                  <a:srgbClr val="202020"/>
                </a:solidFill>
              </a:rPr>
              <a:t>ece-phd-Name of the document submitted</a:t>
            </a:r>
            <a:r>
              <a:rPr lang="en-US">
                <a:solidFill>
                  <a:srgbClr val="202020"/>
                </a:solidFill>
              </a:rPr>
              <a:t>-andrew id</a:t>
            </a:r>
            <a:endParaRPr/>
          </a:p>
          <a:p>
            <a:pPr indent="-139700" lvl="1" marL="723900" rtl="0" algn="l">
              <a:lnSpc>
                <a:spcPct val="90000"/>
              </a:lnSpc>
              <a:spcBef>
                <a:spcPts val="1000"/>
              </a:spcBef>
              <a:spcAft>
                <a:spcPts val="0"/>
              </a:spcAft>
              <a:buClr>
                <a:srgbClr val="5D5D5D"/>
              </a:buClr>
              <a:buSzPts val="2000"/>
              <a:buNone/>
            </a:pPr>
            <a:r>
              <a:t/>
            </a:r>
            <a:endParaRPr/>
          </a:p>
          <a:p>
            <a:pPr indent="-220472" lvl="0" marL="347472" rtl="0" algn="l">
              <a:lnSpc>
                <a:spcPct val="100000"/>
              </a:lnSpc>
              <a:spcBef>
                <a:spcPts val="0"/>
              </a:spcBef>
              <a:spcAft>
                <a:spcPts val="0"/>
              </a:spcAft>
              <a:buClr>
                <a:srgbClr val="5D5D5D"/>
              </a:buClr>
              <a:buSzPts val="2000"/>
              <a:buNone/>
            </a:pPr>
            <a:r>
              <a:t/>
            </a:r>
            <a:endParaRPr/>
          </a:p>
        </p:txBody>
      </p:sp>
      <p:sp>
        <p:nvSpPr>
          <p:cNvPr id="196" name="Google Shape;196;p11"/>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02" name="Google Shape;202;p12"/>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Post-Defense documents</a:t>
            </a:r>
            <a:endParaRPr/>
          </a:p>
        </p:txBody>
      </p:sp>
      <p:sp>
        <p:nvSpPr>
          <p:cNvPr id="203" name="Google Shape;203;p12"/>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a:bodyPr>
          <a:lstStyle/>
          <a:p>
            <a:pPr indent="-347472" lvl="0" marL="347472" rtl="0" algn="l">
              <a:lnSpc>
                <a:spcPct val="100000"/>
              </a:lnSpc>
              <a:spcBef>
                <a:spcPts val="0"/>
              </a:spcBef>
              <a:spcAft>
                <a:spcPts val="0"/>
              </a:spcAft>
              <a:buClr>
                <a:srgbClr val="202020"/>
              </a:buClr>
              <a:buSzPts val="2000"/>
              <a:buChar char="•"/>
            </a:pPr>
            <a:r>
              <a:rPr lang="en-US">
                <a:solidFill>
                  <a:srgbClr val="202020"/>
                </a:solidFill>
              </a:rPr>
              <a:t>After the defense date, students must submit the Department Signature Page, Defense Committee Page, and Thesis Checklist to Canvas. </a:t>
            </a:r>
            <a:endParaRPr/>
          </a:p>
          <a:p>
            <a:pPr indent="-347472" lvl="0" marL="347472" rtl="0" algn="l">
              <a:lnSpc>
                <a:spcPct val="100000"/>
              </a:lnSpc>
              <a:spcBef>
                <a:spcPts val="2000"/>
              </a:spcBef>
              <a:spcAft>
                <a:spcPts val="0"/>
              </a:spcAft>
              <a:buClr>
                <a:srgbClr val="202020"/>
              </a:buClr>
              <a:buSzPts val="2000"/>
              <a:buChar char="•"/>
            </a:pPr>
            <a:r>
              <a:rPr lang="en-US">
                <a:solidFill>
                  <a:srgbClr val="202020"/>
                </a:solidFill>
              </a:rPr>
              <a:t>To maximize access to your records, we require students to name their files in the following order: </a:t>
            </a:r>
            <a:endParaRPr/>
          </a:p>
          <a:p>
            <a:pPr indent="-266700" lvl="1" marL="723900" rtl="0" algn="l">
              <a:lnSpc>
                <a:spcPct val="90000"/>
              </a:lnSpc>
              <a:spcBef>
                <a:spcPts val="3000"/>
              </a:spcBef>
              <a:spcAft>
                <a:spcPts val="0"/>
              </a:spcAft>
              <a:buClr>
                <a:srgbClr val="202020"/>
              </a:buClr>
              <a:buSzPts val="2000"/>
              <a:buChar char="•"/>
            </a:pPr>
            <a:r>
              <a:rPr i="1" lang="en-US">
                <a:solidFill>
                  <a:srgbClr val="202020"/>
                </a:solidFill>
              </a:rPr>
              <a:t>ece-phd-Name of the document submitted</a:t>
            </a:r>
            <a:r>
              <a:rPr lang="en-US">
                <a:solidFill>
                  <a:srgbClr val="202020"/>
                </a:solidFill>
              </a:rPr>
              <a:t>-andrew id</a:t>
            </a:r>
            <a:endParaRPr/>
          </a:p>
          <a:p>
            <a:pPr indent="-220472" lvl="0" marL="347472" rtl="0" algn="l">
              <a:lnSpc>
                <a:spcPct val="100000"/>
              </a:lnSpc>
              <a:spcBef>
                <a:spcPts val="0"/>
              </a:spcBef>
              <a:spcAft>
                <a:spcPts val="0"/>
              </a:spcAft>
              <a:buClr>
                <a:srgbClr val="5D5D5D"/>
              </a:buClr>
              <a:buSzPts val="2000"/>
              <a:buNone/>
            </a:pPr>
            <a:r>
              <a:t/>
            </a:r>
            <a:endParaRPr/>
          </a:p>
        </p:txBody>
      </p:sp>
      <p:sp>
        <p:nvSpPr>
          <p:cNvPr id="204" name="Google Shape;204;p12"/>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10" name="Google Shape;210;p13"/>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Post-Defense documents</a:t>
            </a:r>
            <a:endParaRPr/>
          </a:p>
        </p:txBody>
      </p:sp>
      <p:sp>
        <p:nvSpPr>
          <p:cNvPr id="211" name="Google Shape;211;p13"/>
          <p:cNvSpPr txBox="1"/>
          <p:nvPr>
            <p:ph idx="2" type="body"/>
          </p:nvPr>
        </p:nvSpPr>
        <p:spPr>
          <a:xfrm>
            <a:off x="2393950" y="2011680"/>
            <a:ext cx="6816725" cy="4206240"/>
          </a:xfrm>
          <a:prstGeom prst="rect">
            <a:avLst/>
          </a:prstGeom>
          <a:noFill/>
          <a:ln>
            <a:noFill/>
          </a:ln>
        </p:spPr>
        <p:txBody>
          <a:bodyPr anchorCtr="0" anchor="t" bIns="45700" lIns="45700" spcFirstLastPara="1" rIns="45700" wrap="square" tIns="45700">
            <a:normAutofit lnSpcReduction="10000"/>
          </a:bodyPr>
          <a:lstStyle/>
          <a:p>
            <a:pPr indent="-347472" lvl="0" marL="347472" rtl="0" algn="l">
              <a:lnSpc>
                <a:spcPct val="100000"/>
              </a:lnSpc>
              <a:spcBef>
                <a:spcPts val="0"/>
              </a:spcBef>
              <a:spcAft>
                <a:spcPts val="0"/>
              </a:spcAft>
              <a:buClr>
                <a:srgbClr val="5D5D5D"/>
              </a:buClr>
              <a:buSzPts val="2000"/>
              <a:buChar char="•"/>
            </a:pPr>
            <a:r>
              <a:rPr lang="en-US"/>
              <a:t>Thesis Checklist is a checklist students can find in the ECE PhD Defense Canvas Course. It doesn’t require students to collect any signature. </a:t>
            </a:r>
            <a:endParaRPr/>
          </a:p>
          <a:p>
            <a:pPr indent="-347472" lvl="0" marL="347472" rtl="0" algn="l">
              <a:lnSpc>
                <a:spcPct val="100000"/>
              </a:lnSpc>
              <a:spcBef>
                <a:spcPts val="2000"/>
              </a:spcBef>
              <a:spcAft>
                <a:spcPts val="0"/>
              </a:spcAft>
              <a:buClr>
                <a:srgbClr val="5D5D5D"/>
              </a:buClr>
              <a:buSzPts val="2000"/>
              <a:buChar char="•"/>
            </a:pPr>
            <a:r>
              <a:rPr lang="en-US"/>
              <a:t>The Defense Committee form and the Department Signature Page are two official documents that require students to collect their faculty advisor’s signature and their committee signatures. </a:t>
            </a:r>
            <a:endParaRPr/>
          </a:p>
          <a:p>
            <a:pPr indent="-266700" lvl="1" marL="723900" rtl="0" algn="l">
              <a:lnSpc>
                <a:spcPct val="90000"/>
              </a:lnSpc>
              <a:spcBef>
                <a:spcPts val="3000"/>
              </a:spcBef>
              <a:spcAft>
                <a:spcPts val="0"/>
              </a:spcAft>
              <a:buClr>
                <a:srgbClr val="5D5D5D"/>
              </a:buClr>
              <a:buSzPts val="2000"/>
              <a:buChar char="•"/>
            </a:pPr>
            <a:r>
              <a:rPr b="1" lang="en-US"/>
              <a:t>These documents must be signed electronically. </a:t>
            </a:r>
            <a:r>
              <a:rPr b="1" lang="en-US">
                <a:solidFill>
                  <a:srgbClr val="FF0000"/>
                </a:solidFill>
              </a:rPr>
              <a:t>Printed copies will not be accepted. </a:t>
            </a:r>
            <a:endParaRPr/>
          </a:p>
          <a:p>
            <a:pPr indent="-266700" lvl="1" marL="723900" rtl="0" algn="l">
              <a:lnSpc>
                <a:spcPct val="90000"/>
              </a:lnSpc>
              <a:spcBef>
                <a:spcPts val="1000"/>
              </a:spcBef>
              <a:spcAft>
                <a:spcPts val="0"/>
              </a:spcAft>
              <a:buClr>
                <a:srgbClr val="5D5D5D"/>
              </a:buClr>
              <a:buSzPts val="2000"/>
              <a:buChar char="•"/>
            </a:pPr>
            <a:r>
              <a:rPr lang="en-US"/>
              <a:t>Alternatively, faculty advisors and committee members can authorize me to sign (electronically) these forms on their behalf. </a:t>
            </a:r>
            <a:endParaRPr/>
          </a:p>
        </p:txBody>
      </p:sp>
      <p:sp>
        <p:nvSpPr>
          <p:cNvPr id="212" name="Google Shape;212;p13"/>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A paper with text on it&#10;&#10;Description automatically generated" id="217" name="Google Shape;217;p14"/>
          <p:cNvPicPr preferRelativeResize="0"/>
          <p:nvPr>
            <p:ph idx="2" type="pic"/>
          </p:nvPr>
        </p:nvPicPr>
        <p:blipFill rotWithShape="1">
          <a:blip r:embed="rId3">
            <a:alphaModFix/>
          </a:blip>
          <a:srcRect b="0" l="0" r="6234" t="0"/>
          <a:stretch/>
        </p:blipFill>
        <p:spPr>
          <a:xfrm>
            <a:off x="5183801" y="284879"/>
            <a:ext cx="6700189" cy="6288242"/>
          </a:xfrm>
          <a:prstGeom prst="rect">
            <a:avLst/>
          </a:prstGeom>
          <a:solidFill>
            <a:schemeClr val="lt1"/>
          </a:solidFill>
          <a:ln cap="flat" cmpd="sng" w="25400">
            <a:solidFill>
              <a:schemeClr val="accent1"/>
            </a:solidFill>
            <a:prstDash val="solid"/>
            <a:round/>
            <a:headEnd len="sm" w="sm" type="none"/>
            <a:tailEnd len="sm" w="sm" type="none"/>
          </a:ln>
        </p:spPr>
      </p:pic>
      <p:sp>
        <p:nvSpPr>
          <p:cNvPr id="218" name="Google Shape;218;p14"/>
          <p:cNvSpPr txBox="1"/>
          <p:nvPr>
            <p:ph idx="1" type="body"/>
          </p:nvPr>
        </p:nvSpPr>
        <p:spPr>
          <a:xfrm>
            <a:off x="812800" y="600075"/>
            <a:ext cx="3295940" cy="120015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202020"/>
              </a:buClr>
              <a:buSzPts val="3600"/>
              <a:buNone/>
            </a:pPr>
            <a:r>
              <a:rPr lang="en-US">
                <a:solidFill>
                  <a:srgbClr val="202020"/>
                </a:solidFill>
              </a:rPr>
              <a:t>Post-Defense documents</a:t>
            </a:r>
            <a:endParaRPr/>
          </a:p>
        </p:txBody>
      </p:sp>
      <p:sp>
        <p:nvSpPr>
          <p:cNvPr id="219" name="Google Shape;219;p14"/>
          <p:cNvSpPr txBox="1"/>
          <p:nvPr>
            <p:ph idx="3" type="body"/>
          </p:nvPr>
        </p:nvSpPr>
        <p:spPr>
          <a:xfrm>
            <a:off x="612657" y="2194560"/>
            <a:ext cx="3834213" cy="2618071"/>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202020"/>
              </a:buClr>
              <a:buSzPts val="2000"/>
              <a:buNone/>
            </a:pPr>
            <a:r>
              <a:rPr lang="en-US">
                <a:solidFill>
                  <a:srgbClr val="202020"/>
                </a:solidFill>
              </a:rPr>
              <a:t>The Department Signature page must be signed by the faculty advisor and the ECE Department Head. </a:t>
            </a:r>
            <a:endParaRPr>
              <a:solidFill>
                <a:srgbClr val="202020"/>
              </a:solidFill>
            </a:endParaRPr>
          </a:p>
          <a:p>
            <a:pPr indent="0" lvl="0" marL="0" rtl="0" algn="l">
              <a:lnSpc>
                <a:spcPct val="90000"/>
              </a:lnSpc>
              <a:spcBef>
                <a:spcPts val="0"/>
              </a:spcBef>
              <a:spcAft>
                <a:spcPts val="0"/>
              </a:spcAft>
              <a:buClr>
                <a:srgbClr val="202020"/>
              </a:buClr>
              <a:buSzPts val="2000"/>
              <a:buNone/>
            </a:pPr>
            <a:r>
              <a:t/>
            </a:r>
            <a:endParaRPr>
              <a:solidFill>
                <a:srgbClr val="202020"/>
              </a:solidFill>
            </a:endParaRPr>
          </a:p>
          <a:p>
            <a:pPr indent="0" lvl="0" marL="0" rtl="0" algn="l">
              <a:lnSpc>
                <a:spcPct val="90000"/>
              </a:lnSpc>
              <a:spcBef>
                <a:spcPts val="0"/>
              </a:spcBef>
              <a:spcAft>
                <a:spcPts val="0"/>
              </a:spcAft>
              <a:buClr>
                <a:srgbClr val="202020"/>
              </a:buClr>
              <a:buSzPts val="2000"/>
              <a:buNone/>
            </a:pPr>
            <a:r>
              <a:rPr lang="en-US">
                <a:solidFill>
                  <a:srgbClr val="202020"/>
                </a:solidFill>
              </a:rPr>
              <a:t>Students are responsible for obtaining their faculty advisor’s signature.</a:t>
            </a:r>
            <a:endParaRPr>
              <a:solidFill>
                <a:srgbClr val="202020"/>
              </a:solidFill>
            </a:endParaRPr>
          </a:p>
        </p:txBody>
      </p:sp>
      <p:sp>
        <p:nvSpPr>
          <p:cNvPr id="220" name="Google Shape;220;p14"/>
          <p:cNvSpPr txBox="1"/>
          <p:nvPr>
            <p:ph idx="12" type="sldNum"/>
          </p:nvPr>
        </p:nvSpPr>
        <p:spPr>
          <a:xfrm>
            <a:off x="812800" y="6332948"/>
            <a:ext cx="350415" cy="338554"/>
          </a:xfrm>
          <a:prstGeom prst="rect">
            <a:avLst/>
          </a:prstGeom>
          <a:noFill/>
          <a:ln>
            <a:noFill/>
          </a:ln>
        </p:spPr>
        <p:txBody>
          <a:bodyPr anchorCtr="0" anchor="ctr" bIns="45700" lIns="45700" spcFirstLastPara="1" rIns="45700" wrap="square" tIns="45700">
            <a:norm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26" name="Google Shape;226;p15"/>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Submit Thesis Defense</a:t>
            </a:r>
            <a:endParaRPr/>
          </a:p>
        </p:txBody>
      </p:sp>
      <p:sp>
        <p:nvSpPr>
          <p:cNvPr id="227" name="Google Shape;227;p15"/>
          <p:cNvSpPr txBox="1"/>
          <p:nvPr>
            <p:ph idx="2" type="body"/>
          </p:nvPr>
        </p:nvSpPr>
        <p:spPr>
          <a:xfrm>
            <a:off x="2335568" y="2120663"/>
            <a:ext cx="8145713" cy="3493422"/>
          </a:xfrm>
          <a:prstGeom prst="rect">
            <a:avLst/>
          </a:prstGeom>
          <a:noFill/>
          <a:ln>
            <a:noFill/>
          </a:ln>
        </p:spPr>
        <p:txBody>
          <a:bodyPr anchorCtr="0" anchor="t" bIns="45700" lIns="45700" spcFirstLastPara="1" rIns="45700" wrap="square" tIns="45700">
            <a:noAutofit/>
          </a:bodyPr>
          <a:lstStyle/>
          <a:p>
            <a:pPr indent="-347472" lvl="0" marL="347472" rtl="0" algn="l">
              <a:lnSpc>
                <a:spcPct val="100000"/>
              </a:lnSpc>
              <a:spcBef>
                <a:spcPts val="0"/>
              </a:spcBef>
              <a:spcAft>
                <a:spcPts val="0"/>
              </a:spcAft>
              <a:buClr>
                <a:srgbClr val="202020"/>
              </a:buClr>
              <a:buSzPts val="2000"/>
              <a:buChar char="•"/>
            </a:pPr>
            <a:r>
              <a:rPr lang="en-US">
                <a:solidFill>
                  <a:srgbClr val="202020"/>
                </a:solidFill>
              </a:rPr>
              <a:t>ECE PhDs must submit their Thesis Defense to ProQuest</a:t>
            </a:r>
            <a:endParaRPr/>
          </a:p>
          <a:p>
            <a:pPr indent="-347472" lvl="0" marL="347472" rtl="0" algn="l">
              <a:lnSpc>
                <a:spcPct val="100000"/>
              </a:lnSpc>
              <a:spcBef>
                <a:spcPts val="2000"/>
              </a:spcBef>
              <a:spcAft>
                <a:spcPts val="0"/>
              </a:spcAft>
              <a:buClr>
                <a:srgbClr val="202020"/>
              </a:buClr>
              <a:buSzPts val="2000"/>
              <a:buChar char="•"/>
            </a:pPr>
            <a:r>
              <a:rPr lang="en-US">
                <a:solidFill>
                  <a:srgbClr val="202020"/>
                </a:solidFill>
              </a:rPr>
              <a:t>ProQuest offers two publishing options. There are no requirements imposed by the University. Students can choose the option they prefer to publish their thesis. </a:t>
            </a:r>
            <a:endParaRPr/>
          </a:p>
          <a:p>
            <a:pPr indent="-457200" lvl="0" marL="457200" rtl="0" algn="l">
              <a:lnSpc>
                <a:spcPct val="100000"/>
              </a:lnSpc>
              <a:spcBef>
                <a:spcPts val="2000"/>
              </a:spcBef>
              <a:spcAft>
                <a:spcPts val="0"/>
              </a:spcAft>
              <a:buClr>
                <a:srgbClr val="202020"/>
              </a:buClr>
              <a:buSzPts val="2000"/>
              <a:buFont typeface="Open Sans ExtraBold"/>
              <a:buAutoNum type="arabicPeriod"/>
            </a:pPr>
            <a:r>
              <a:rPr lang="en-US">
                <a:solidFill>
                  <a:srgbClr val="202020"/>
                </a:solidFill>
              </a:rPr>
              <a:t>Traditional Publishing </a:t>
            </a:r>
            <a:endParaRPr>
              <a:solidFill>
                <a:srgbClr val="202020"/>
              </a:solidFill>
            </a:endParaRPr>
          </a:p>
          <a:p>
            <a:pPr indent="-457200" lvl="0" marL="457200" rtl="0" algn="l">
              <a:lnSpc>
                <a:spcPct val="100000"/>
              </a:lnSpc>
              <a:spcBef>
                <a:spcPts val="2000"/>
              </a:spcBef>
              <a:spcAft>
                <a:spcPts val="0"/>
              </a:spcAft>
              <a:buClr>
                <a:srgbClr val="202020"/>
              </a:buClr>
              <a:buSzPts val="2000"/>
              <a:buFont typeface="Open Sans ExtraBold"/>
              <a:buAutoNum type="arabicPeriod"/>
            </a:pPr>
            <a:r>
              <a:rPr lang="en-US">
                <a:solidFill>
                  <a:srgbClr val="202020"/>
                </a:solidFill>
              </a:rPr>
              <a:t>Open Access Publishing PLUS.</a:t>
            </a:r>
            <a:br>
              <a:rPr lang="en-US">
                <a:solidFill>
                  <a:srgbClr val="202020"/>
                </a:solidFill>
              </a:rPr>
            </a:br>
            <a:br>
              <a:rPr lang="en-US">
                <a:solidFill>
                  <a:srgbClr val="202020"/>
                </a:solidFill>
              </a:rPr>
            </a:br>
            <a:r>
              <a:rPr lang="en-US">
                <a:solidFill>
                  <a:srgbClr val="202020"/>
                </a:solidFill>
              </a:rPr>
              <a:t>NOTE: ECE doesn’t cover the copyright fee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33" name="Google Shape;233;p16"/>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Degree Certification</a:t>
            </a:r>
            <a:endParaRPr/>
          </a:p>
        </p:txBody>
      </p:sp>
      <p:sp>
        <p:nvSpPr>
          <p:cNvPr id="234" name="Google Shape;234;p16"/>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lnSpcReduction="10000"/>
          </a:bodyPr>
          <a:lstStyle/>
          <a:p>
            <a:pPr indent="-347472" lvl="0" marL="347472" rtl="0" algn="l">
              <a:lnSpc>
                <a:spcPct val="100000"/>
              </a:lnSpc>
              <a:spcBef>
                <a:spcPts val="0"/>
              </a:spcBef>
              <a:spcAft>
                <a:spcPts val="0"/>
              </a:spcAft>
              <a:buClr>
                <a:srgbClr val="202020"/>
              </a:buClr>
              <a:buSzPts val="2000"/>
              <a:buChar char="•"/>
            </a:pPr>
            <a:r>
              <a:rPr lang="en-US">
                <a:solidFill>
                  <a:srgbClr val="202020"/>
                </a:solidFill>
              </a:rPr>
              <a:t>The certification process usually takes 1 week post-defense for full approval. </a:t>
            </a:r>
            <a:endParaRPr/>
          </a:p>
          <a:p>
            <a:pPr indent="-347472" lvl="0" marL="347472" rtl="0" algn="l">
              <a:lnSpc>
                <a:spcPct val="100000"/>
              </a:lnSpc>
              <a:spcBef>
                <a:spcPts val="2000"/>
              </a:spcBef>
              <a:spcAft>
                <a:spcPts val="0"/>
              </a:spcAft>
              <a:buClr>
                <a:srgbClr val="202020"/>
              </a:buClr>
              <a:buSzPts val="2000"/>
              <a:buChar char="•"/>
            </a:pPr>
            <a:r>
              <a:rPr lang="en-US">
                <a:solidFill>
                  <a:srgbClr val="202020"/>
                </a:solidFill>
              </a:rPr>
              <a:t>After students complete the post-defense steps, the department submits students’ documents to the Dean’s Office for college–level review. </a:t>
            </a:r>
            <a:endParaRPr/>
          </a:p>
          <a:p>
            <a:pPr indent="-347472" lvl="0" marL="347472" rtl="0" algn="l">
              <a:lnSpc>
                <a:spcPct val="100000"/>
              </a:lnSpc>
              <a:spcBef>
                <a:spcPts val="2000"/>
              </a:spcBef>
              <a:spcAft>
                <a:spcPts val="0"/>
              </a:spcAft>
              <a:buClr>
                <a:srgbClr val="202020"/>
              </a:buClr>
              <a:buSzPts val="2000"/>
              <a:buChar char="•"/>
            </a:pPr>
            <a:r>
              <a:rPr lang="en-US">
                <a:solidFill>
                  <a:srgbClr val="202020"/>
                </a:solidFill>
              </a:rPr>
              <a:t>Once the department obtains the required signatures from the Dean’s Office, the student’s degree can be certified. </a:t>
            </a:r>
            <a:endParaRPr/>
          </a:p>
          <a:p>
            <a:pPr indent="-220472" lvl="0" marL="347472" rtl="0" algn="l">
              <a:lnSpc>
                <a:spcPct val="100000"/>
              </a:lnSpc>
              <a:spcBef>
                <a:spcPts val="2000"/>
              </a:spcBef>
              <a:spcAft>
                <a:spcPts val="0"/>
              </a:spcAft>
              <a:buClr>
                <a:srgbClr val="5D5D5D"/>
              </a:buClr>
              <a:buSzPts val="2000"/>
              <a:buNone/>
            </a:pPr>
            <a:r>
              <a:t/>
            </a:r>
            <a:endParaRPr/>
          </a:p>
        </p:txBody>
      </p:sp>
      <p:sp>
        <p:nvSpPr>
          <p:cNvPr id="235" name="Google Shape;235;p16"/>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41" name="Google Shape;241;p17"/>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Certification steps</a:t>
            </a:r>
            <a:endParaRPr/>
          </a:p>
        </p:txBody>
      </p:sp>
      <p:sp>
        <p:nvSpPr>
          <p:cNvPr id="242" name="Google Shape;242;p17"/>
          <p:cNvSpPr txBox="1"/>
          <p:nvPr>
            <p:ph idx="2" type="body"/>
          </p:nvPr>
        </p:nvSpPr>
        <p:spPr>
          <a:xfrm>
            <a:off x="2393949" y="2129422"/>
            <a:ext cx="8679435" cy="3655362"/>
          </a:xfrm>
          <a:prstGeom prst="rect">
            <a:avLst/>
          </a:prstGeom>
          <a:noFill/>
          <a:ln>
            <a:noFill/>
          </a:ln>
        </p:spPr>
        <p:txBody>
          <a:bodyPr anchorCtr="0" anchor="t" bIns="45700" lIns="45700" spcFirstLastPara="1" rIns="45700" wrap="square" tIns="45700">
            <a:noAutofit/>
          </a:bodyPr>
          <a:lstStyle/>
          <a:p>
            <a:pPr indent="-347472" lvl="0" marL="347472" rtl="0" algn="l">
              <a:lnSpc>
                <a:spcPct val="100000"/>
              </a:lnSpc>
              <a:spcBef>
                <a:spcPts val="0"/>
              </a:spcBef>
              <a:spcAft>
                <a:spcPts val="0"/>
              </a:spcAft>
              <a:buClr>
                <a:schemeClr val="dk1"/>
              </a:buClr>
              <a:buSzPts val="2000"/>
              <a:buChar char="•"/>
            </a:pPr>
            <a:r>
              <a:rPr lang="en-US">
                <a:solidFill>
                  <a:schemeClr val="dk1"/>
                </a:solidFill>
                <a:latin typeface="Open Sans"/>
                <a:ea typeface="Open Sans"/>
                <a:cs typeface="Open Sans"/>
                <a:sym typeface="Open Sans"/>
              </a:rPr>
              <a:t>After the degree is certified, students must complete the certification steps on Canvas. </a:t>
            </a:r>
            <a:endParaRPr>
              <a:solidFill>
                <a:schemeClr val="dk1"/>
              </a:solidFill>
            </a:endParaRPr>
          </a:p>
          <a:p>
            <a:pPr indent="-457200" lvl="0" marL="457200" rtl="0" algn="l">
              <a:lnSpc>
                <a:spcPct val="100000"/>
              </a:lnSpc>
              <a:spcBef>
                <a:spcPts val="2000"/>
              </a:spcBef>
              <a:spcAft>
                <a:spcPts val="0"/>
              </a:spcAft>
              <a:buClr>
                <a:schemeClr val="dk1"/>
              </a:buClr>
              <a:buSzPts val="2000"/>
              <a:buFont typeface="Open Sans ExtraBold"/>
              <a:buAutoNum type="arabicPeriod"/>
            </a:pPr>
            <a:r>
              <a:rPr lang="en-US">
                <a:solidFill>
                  <a:schemeClr val="dk1"/>
                </a:solidFill>
                <a:latin typeface="Open Sans"/>
                <a:ea typeface="Open Sans"/>
                <a:cs typeface="Open Sans"/>
                <a:sym typeface="Open Sans"/>
              </a:rPr>
              <a:t>Complete ECE Forwarding Address form</a:t>
            </a:r>
            <a:endParaRPr>
              <a:solidFill>
                <a:schemeClr val="dk1"/>
              </a:solidFill>
            </a:endParaRPr>
          </a:p>
          <a:p>
            <a:pPr indent="-457200" lvl="0" marL="457200" rtl="0" algn="l">
              <a:lnSpc>
                <a:spcPct val="100000"/>
              </a:lnSpc>
              <a:spcBef>
                <a:spcPts val="2000"/>
              </a:spcBef>
              <a:spcAft>
                <a:spcPts val="0"/>
              </a:spcAft>
              <a:buClr>
                <a:schemeClr val="dk1"/>
              </a:buClr>
              <a:buSzPts val="2000"/>
              <a:buFont typeface="Open Sans ExtraBold"/>
              <a:buAutoNum type="arabicPeriod"/>
            </a:pPr>
            <a:r>
              <a:rPr lang="en-US">
                <a:solidFill>
                  <a:schemeClr val="dk1"/>
                </a:solidFill>
                <a:latin typeface="Open Sans"/>
                <a:ea typeface="Open Sans"/>
                <a:cs typeface="Open Sans"/>
                <a:sym typeface="Open Sans"/>
              </a:rPr>
              <a:t>Complete ECE Research Publication permission form</a:t>
            </a:r>
            <a:endParaRPr>
              <a:solidFill>
                <a:schemeClr val="dk1"/>
              </a:solidFill>
            </a:endParaRPr>
          </a:p>
          <a:p>
            <a:pPr indent="-457200" lvl="0" marL="457200" rtl="0" algn="l">
              <a:lnSpc>
                <a:spcPct val="100000"/>
              </a:lnSpc>
              <a:spcBef>
                <a:spcPts val="2000"/>
              </a:spcBef>
              <a:spcAft>
                <a:spcPts val="0"/>
              </a:spcAft>
              <a:buClr>
                <a:schemeClr val="dk1"/>
              </a:buClr>
              <a:buSzPts val="2000"/>
              <a:buFont typeface="Open Sans ExtraBold"/>
              <a:buAutoNum type="arabicPeriod"/>
            </a:pPr>
            <a:r>
              <a:rPr lang="en-US">
                <a:solidFill>
                  <a:schemeClr val="dk1"/>
                </a:solidFill>
                <a:latin typeface="Open Sans"/>
                <a:ea typeface="Open Sans"/>
                <a:cs typeface="Open Sans"/>
                <a:sym typeface="Open Sans"/>
              </a:rPr>
              <a:t>Update thesis title and advisor name in SIO</a:t>
            </a:r>
            <a:endParaRPr>
              <a:solidFill>
                <a:schemeClr val="dk1"/>
              </a:solidFill>
            </a:endParaRPr>
          </a:p>
          <a:p>
            <a:pPr indent="-457200" lvl="0" marL="457200" rtl="0" algn="l">
              <a:lnSpc>
                <a:spcPct val="100000"/>
              </a:lnSpc>
              <a:spcBef>
                <a:spcPts val="2000"/>
              </a:spcBef>
              <a:spcAft>
                <a:spcPts val="0"/>
              </a:spcAft>
              <a:buClr>
                <a:schemeClr val="dk1"/>
              </a:buClr>
              <a:buSzPts val="2000"/>
              <a:buFont typeface="Open Sans ExtraBold"/>
              <a:buAutoNum type="arabicPeriod"/>
            </a:pPr>
            <a:r>
              <a:rPr lang="en-US">
                <a:solidFill>
                  <a:schemeClr val="dk1"/>
                </a:solidFill>
                <a:latin typeface="Open Sans"/>
                <a:ea typeface="Open Sans"/>
                <a:cs typeface="Open Sans"/>
                <a:sym typeface="Open Sans"/>
              </a:rPr>
              <a:t>Update diploma mailing address in SIO</a:t>
            </a:r>
            <a:endParaRPr>
              <a:solidFill>
                <a:schemeClr val="dk1"/>
              </a:solidFill>
            </a:endParaRPr>
          </a:p>
          <a:p>
            <a:pPr indent="-457200" lvl="0" marL="457200" rtl="0" algn="l">
              <a:lnSpc>
                <a:spcPct val="100000"/>
              </a:lnSpc>
              <a:spcBef>
                <a:spcPts val="2000"/>
              </a:spcBef>
              <a:spcAft>
                <a:spcPts val="0"/>
              </a:spcAft>
              <a:buClr>
                <a:schemeClr val="dk1"/>
              </a:buClr>
              <a:buSzPts val="2000"/>
              <a:buFont typeface="Open Sans ExtraBold"/>
              <a:buAutoNum type="arabicPeriod"/>
            </a:pPr>
            <a:r>
              <a:rPr lang="en-US">
                <a:solidFill>
                  <a:schemeClr val="dk1"/>
                </a:solidFill>
                <a:latin typeface="Open Sans"/>
                <a:ea typeface="Open Sans"/>
                <a:cs typeface="Open Sans"/>
                <a:sym typeface="Open Sans"/>
              </a:rPr>
              <a:t>Upload PDF receipt from Survey of Earned Doctorates</a:t>
            </a:r>
            <a:endParaRPr>
              <a:solidFill>
                <a:schemeClr val="dk1"/>
              </a:solidFill>
            </a:endParaRPr>
          </a:p>
          <a:p>
            <a:pPr indent="-457200" lvl="0" marL="457200" rtl="0" algn="l">
              <a:lnSpc>
                <a:spcPct val="100000"/>
              </a:lnSpc>
              <a:spcBef>
                <a:spcPts val="2000"/>
              </a:spcBef>
              <a:spcAft>
                <a:spcPts val="0"/>
              </a:spcAft>
              <a:buClr>
                <a:schemeClr val="dk1"/>
              </a:buClr>
              <a:buSzPts val="2000"/>
              <a:buFont typeface="Open Sans ExtraBold"/>
              <a:buAutoNum type="arabicPeriod"/>
            </a:pPr>
            <a:r>
              <a:rPr lang="en-US">
                <a:solidFill>
                  <a:schemeClr val="dk1"/>
                </a:solidFill>
                <a:latin typeface="Open Sans"/>
                <a:ea typeface="Open Sans"/>
                <a:cs typeface="Open Sans"/>
                <a:sym typeface="Open Sans"/>
              </a:rPr>
              <a:t>Complete the post-graduation survey for CMU CPDC</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txBox="1"/>
          <p:nvPr>
            <p:ph idx="1" type="body"/>
          </p:nvPr>
        </p:nvSpPr>
        <p:spPr>
          <a:xfrm>
            <a:off x="3154363" y="3044825"/>
            <a:ext cx="5883275" cy="76835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chemeClr val="lt1"/>
              </a:buClr>
              <a:buSzPts val="4400"/>
              <a:buNone/>
            </a:pPr>
            <a:r>
              <a:rPr lang="en-US"/>
              <a:t>Important deadlines for Spring 2024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9"/>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53" name="Google Shape;253;p19"/>
          <p:cNvSpPr txBox="1"/>
          <p:nvPr>
            <p:ph idx="1" type="body"/>
          </p:nvPr>
        </p:nvSpPr>
        <p:spPr>
          <a:xfrm>
            <a:off x="2384424" y="803139"/>
            <a:ext cx="8347743" cy="1000261"/>
          </a:xfrm>
          <a:prstGeom prst="rect">
            <a:avLst/>
          </a:prstGeom>
          <a:noFill/>
          <a:ln>
            <a:noFill/>
          </a:ln>
        </p:spPr>
        <p:txBody>
          <a:bodyPr anchorCtr="0" anchor="ctr" bIns="45700" lIns="45700" spcFirstLastPara="1" rIns="45700" wrap="square" tIns="45700">
            <a:normAutofit fontScale="92500" lnSpcReduction="20000"/>
          </a:bodyPr>
          <a:lstStyle/>
          <a:p>
            <a:pPr indent="0" lvl="0" marL="0" rtl="0" algn="l">
              <a:lnSpc>
                <a:spcPct val="110000"/>
              </a:lnSpc>
              <a:spcBef>
                <a:spcPts val="0"/>
              </a:spcBef>
              <a:spcAft>
                <a:spcPts val="0"/>
              </a:spcAft>
              <a:buClr>
                <a:srgbClr val="202020"/>
              </a:buClr>
              <a:buSzPct val="100000"/>
              <a:buNone/>
            </a:pPr>
            <a:r>
              <a:rPr lang="en-US">
                <a:solidFill>
                  <a:srgbClr val="202020"/>
                </a:solidFill>
              </a:rPr>
              <a:t>Submission deadlines per desired graduation semester</a:t>
            </a:r>
            <a:endParaRPr/>
          </a:p>
        </p:txBody>
      </p:sp>
      <p:sp>
        <p:nvSpPr>
          <p:cNvPr id="254" name="Google Shape;254;p19"/>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graphicFrame>
        <p:nvGraphicFramePr>
          <p:cNvPr id="255" name="Google Shape;255;p19"/>
          <p:cNvGraphicFramePr/>
          <p:nvPr/>
        </p:nvGraphicFramePr>
        <p:xfrm>
          <a:off x="2335568" y="2279650"/>
          <a:ext cx="3000000" cy="3000000"/>
        </p:xfrm>
        <a:graphic>
          <a:graphicData uri="http://schemas.openxmlformats.org/drawingml/2006/table">
            <a:tbl>
              <a:tblPr>
                <a:noFill/>
                <a:tableStyleId>{A94468E4-AD20-4133-8A85-23E7D6585004}</a:tableStyleId>
              </a:tblPr>
              <a:tblGrid>
                <a:gridCol w="2020775"/>
                <a:gridCol w="2158525"/>
                <a:gridCol w="2218675"/>
                <a:gridCol w="2390825"/>
              </a:tblGrid>
              <a:tr h="1195075">
                <a:tc>
                  <a:txBody>
                    <a:bodyPr/>
                    <a:lstStyle/>
                    <a:p>
                      <a:pPr indent="0" lvl="0" marL="0" marR="0" rtl="0" algn="ctr">
                        <a:lnSpc>
                          <a:spcPct val="100000"/>
                        </a:lnSpc>
                        <a:spcBef>
                          <a:spcPts val="0"/>
                        </a:spcBef>
                        <a:spcAft>
                          <a:spcPts val="0"/>
                        </a:spcAft>
                        <a:buClr>
                          <a:srgbClr val="000000"/>
                        </a:buClr>
                        <a:buSzPts val="2000"/>
                        <a:buFont typeface="Open Sans SemiBold"/>
                        <a:buNone/>
                      </a:pPr>
                      <a:r>
                        <a:rPr b="1" i="0" lang="en-US" sz="2000" u="none" cap="none" strike="noStrike">
                          <a:solidFill>
                            <a:srgbClr val="000000"/>
                          </a:solidFill>
                          <a:latin typeface="Open Sans SemiBold"/>
                          <a:ea typeface="Open Sans SemiBold"/>
                          <a:cs typeface="Open Sans SemiBold"/>
                          <a:sym typeface="Open Sans SemiBold"/>
                        </a:rPr>
                        <a:t>Semester you wish to graduate</a:t>
                      </a:r>
                      <a:endParaRPr b="1" sz="2000" u="none" cap="none" strike="noStrike">
                        <a:latin typeface="Open Sans SemiBold"/>
                        <a:ea typeface="Open Sans SemiBold"/>
                        <a:cs typeface="Open Sans SemiBold"/>
                        <a:sym typeface="Open Sans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Open Sans SemiBold"/>
                        <a:buNone/>
                      </a:pPr>
                      <a:r>
                        <a:rPr b="1" i="0" lang="en-US" sz="2000" u="none" cap="none" strike="noStrike">
                          <a:solidFill>
                            <a:srgbClr val="000000"/>
                          </a:solidFill>
                          <a:latin typeface="Open Sans SemiBold"/>
                          <a:ea typeface="Open Sans SemiBold"/>
                          <a:cs typeface="Open Sans SemiBold"/>
                          <a:sym typeface="Open Sans SemiBold"/>
                        </a:rPr>
                        <a:t>Deadline to defend</a:t>
                      </a:r>
                      <a:endParaRPr b="1" sz="2000" u="none" cap="none" strike="noStrike">
                        <a:latin typeface="Open Sans SemiBold"/>
                        <a:ea typeface="Open Sans SemiBold"/>
                        <a:cs typeface="Open Sans SemiBold"/>
                        <a:sym typeface="Open Sans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Open Sans SemiBold"/>
                        <a:buNone/>
                      </a:pPr>
                      <a:r>
                        <a:rPr b="1" i="0" lang="en-US" sz="2000" u="none" cap="none" strike="noStrike">
                          <a:solidFill>
                            <a:srgbClr val="000000"/>
                          </a:solidFill>
                          <a:latin typeface="Open Sans SemiBold"/>
                          <a:ea typeface="Open Sans SemiBold"/>
                          <a:cs typeface="Open Sans SemiBold"/>
                          <a:sym typeface="Open Sans SemiBold"/>
                        </a:rPr>
                        <a:t>Deadline to complete post-defense steps</a:t>
                      </a:r>
                      <a:endParaRPr b="1" sz="2000" u="none" cap="none" strike="noStrike">
                        <a:latin typeface="Open Sans SemiBold"/>
                        <a:ea typeface="Open Sans SemiBold"/>
                        <a:cs typeface="Open Sans SemiBold"/>
                        <a:sym typeface="Open Sans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Open Sans SemiBold"/>
                        <a:buNone/>
                      </a:pPr>
                      <a:r>
                        <a:rPr b="1" i="0" lang="en-US" sz="2000" u="none" cap="none" strike="noStrike">
                          <a:solidFill>
                            <a:srgbClr val="000000"/>
                          </a:solidFill>
                          <a:latin typeface="Open Sans SemiBold"/>
                          <a:ea typeface="Open Sans SemiBold"/>
                          <a:cs typeface="Open Sans SemiBold"/>
                          <a:sym typeface="Open Sans SemiBold"/>
                        </a:rPr>
                        <a:t>Deadline for Certification </a:t>
                      </a:r>
                      <a:endParaRPr b="1" sz="2000" u="none" cap="none" strike="noStrike">
                        <a:latin typeface="Open Sans SemiBold"/>
                        <a:ea typeface="Open Sans SemiBold"/>
                        <a:cs typeface="Open Sans SemiBold"/>
                        <a:sym typeface="Open Sans SemiBold"/>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4025">
                <a:tc>
                  <a:txBody>
                    <a:bodyPr/>
                    <a:lstStyle/>
                    <a:p>
                      <a:pPr indent="0" lvl="0" marL="0" marR="0" rtl="0" algn="ctr">
                        <a:lnSpc>
                          <a:spcPct val="100000"/>
                        </a:lnSpc>
                        <a:spcBef>
                          <a:spcPts val="0"/>
                        </a:spcBef>
                        <a:spcAft>
                          <a:spcPts val="0"/>
                        </a:spcAft>
                        <a:buClr>
                          <a:schemeClr val="dk1"/>
                        </a:buClr>
                        <a:buSzPts val="2000"/>
                        <a:buFont typeface="Open Sans Light"/>
                        <a:buNone/>
                      </a:pPr>
                      <a:r>
                        <a:rPr lang="en-US" sz="2000" u="none" cap="none" strike="noStrike">
                          <a:latin typeface="Open Sans Light"/>
                          <a:ea typeface="Open Sans Light"/>
                          <a:cs typeface="Open Sans Light"/>
                          <a:sym typeface="Open Sans Light"/>
                        </a:rPr>
                        <a:t>Spring 2024</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Open Sans Light"/>
                        <a:buNone/>
                      </a:pPr>
                      <a:r>
                        <a:rPr b="0" i="0" lang="en-US" sz="2000" u="none" cap="none" strike="noStrike">
                          <a:solidFill>
                            <a:srgbClr val="000000"/>
                          </a:solidFill>
                          <a:latin typeface="Open Sans Light"/>
                          <a:ea typeface="Open Sans Light"/>
                          <a:cs typeface="Open Sans Light"/>
                          <a:sym typeface="Open Sans Light"/>
                        </a:rPr>
                        <a:t>April 2</a:t>
                      </a:r>
                      <a:r>
                        <a:rPr lang="en-US" sz="2000">
                          <a:latin typeface="Open Sans Light"/>
                          <a:ea typeface="Open Sans Light"/>
                          <a:cs typeface="Open Sans Light"/>
                          <a:sym typeface="Open Sans Light"/>
                        </a:rPr>
                        <a:t>6th</a:t>
                      </a:r>
                      <a:r>
                        <a:rPr b="0" i="0" lang="en-US" sz="2000" u="none" cap="none" strike="noStrike">
                          <a:solidFill>
                            <a:srgbClr val="000000"/>
                          </a:solidFill>
                          <a:latin typeface="Open Sans Light"/>
                          <a:ea typeface="Open Sans Light"/>
                          <a:cs typeface="Open Sans Light"/>
                          <a:sym typeface="Open Sans Light"/>
                        </a:rPr>
                        <a:t>, 2024</a:t>
                      </a:r>
                      <a:endParaRPr sz="2000" u="none" cap="none" strike="noStrike">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dk1"/>
                        </a:buClr>
                        <a:buSzPts val="2000"/>
                        <a:buFont typeface="Open Sans"/>
                        <a:buNone/>
                      </a:pPr>
                      <a:r>
                        <a:t/>
                      </a:r>
                      <a:endParaRPr sz="2000" u="none" cap="none" strike="noStrike">
                        <a:latin typeface="Open Sans Light"/>
                        <a:ea typeface="Open Sans Light"/>
                        <a:cs typeface="Open Sans Light"/>
                        <a:sym typeface="Open Sans 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Open Sans Light"/>
                        <a:buNone/>
                      </a:pPr>
                      <a:r>
                        <a:rPr b="0" i="0" lang="en-US" sz="2000" u="none" cap="none" strike="noStrike">
                          <a:solidFill>
                            <a:srgbClr val="000000"/>
                          </a:solidFill>
                          <a:latin typeface="Open Sans Light"/>
                          <a:ea typeface="Open Sans Light"/>
                          <a:cs typeface="Open Sans Light"/>
                          <a:sym typeface="Open Sans Light"/>
                        </a:rPr>
                        <a:t>May </a:t>
                      </a:r>
                      <a:r>
                        <a:rPr lang="en-US" sz="2000">
                          <a:latin typeface="Open Sans Light"/>
                          <a:ea typeface="Open Sans Light"/>
                          <a:cs typeface="Open Sans Light"/>
                          <a:sym typeface="Open Sans Light"/>
                        </a:rPr>
                        <a:t>3rd</a:t>
                      </a:r>
                      <a:r>
                        <a:rPr b="0" i="0" lang="en-US" sz="2000" u="none" cap="none" strike="noStrike">
                          <a:solidFill>
                            <a:srgbClr val="000000"/>
                          </a:solidFill>
                          <a:latin typeface="Open Sans Light"/>
                          <a:ea typeface="Open Sans Light"/>
                          <a:cs typeface="Open Sans Light"/>
                          <a:sym typeface="Open Sans Light"/>
                        </a:rPr>
                        <a:t>, 2024</a:t>
                      </a:r>
                      <a:endParaRPr sz="2000" u="none" cap="none" strike="noStrike">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dk1"/>
                        </a:buClr>
                        <a:buSzPts val="2000"/>
                        <a:buFont typeface="Open Sans"/>
                        <a:buNone/>
                      </a:pPr>
                      <a:r>
                        <a:t/>
                      </a:r>
                      <a:endParaRPr sz="2000" u="none" cap="none" strike="noStrike">
                        <a:latin typeface="Open Sans Light"/>
                        <a:ea typeface="Open Sans Light"/>
                        <a:cs typeface="Open Sans Light"/>
                        <a:sym typeface="Open Sans 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Open Sans Light"/>
                        <a:buNone/>
                      </a:pPr>
                      <a:r>
                        <a:rPr b="0" i="0" lang="en-US" sz="2000" u="none" cap="none" strike="noStrike">
                          <a:solidFill>
                            <a:srgbClr val="000000"/>
                          </a:solidFill>
                          <a:latin typeface="Open Sans Light"/>
                          <a:ea typeface="Open Sans Light"/>
                          <a:cs typeface="Open Sans Light"/>
                          <a:sym typeface="Open Sans Light"/>
                        </a:rPr>
                        <a:t>May 10th, 2024</a:t>
                      </a:r>
                      <a:endParaRPr sz="2000" u="none" cap="none" strike="noStrike">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dk1"/>
                        </a:buClr>
                        <a:buSzPts val="2000"/>
                        <a:buFont typeface="Open Sans"/>
                        <a:buNone/>
                      </a:pPr>
                      <a:r>
                        <a:t/>
                      </a:r>
                      <a:endParaRPr sz="2000" u="none" cap="none" strike="noStrike">
                        <a:latin typeface="Open Sans Light"/>
                        <a:ea typeface="Open Sans Light"/>
                        <a:cs typeface="Open Sans Light"/>
                        <a:sym typeface="Open Sans 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4025">
                <a:tc>
                  <a:txBody>
                    <a:bodyPr/>
                    <a:lstStyle/>
                    <a:p>
                      <a:pPr indent="0" lvl="0" marL="0" marR="0" rtl="0" algn="ctr">
                        <a:lnSpc>
                          <a:spcPct val="100000"/>
                        </a:lnSpc>
                        <a:spcBef>
                          <a:spcPts val="0"/>
                        </a:spcBef>
                        <a:spcAft>
                          <a:spcPts val="0"/>
                        </a:spcAft>
                        <a:buClr>
                          <a:schemeClr val="dk1"/>
                        </a:buClr>
                        <a:buSzPts val="2000"/>
                        <a:buFont typeface="Open Sans Light"/>
                        <a:buNone/>
                      </a:pPr>
                      <a:r>
                        <a:rPr lang="en-US" sz="2000" u="none" cap="none" strike="noStrike">
                          <a:latin typeface="Open Sans Light"/>
                          <a:ea typeface="Open Sans Light"/>
                          <a:cs typeface="Open Sans Light"/>
                          <a:sym typeface="Open Sans Light"/>
                        </a:rPr>
                        <a:t>Summer 2024 </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SzPts val="2000"/>
                        <a:buFont typeface="Open Sans"/>
                        <a:buNone/>
                      </a:pPr>
                      <a:r>
                        <a:rPr lang="en-US" sz="2000" u="none" cap="none" strike="noStrike">
                          <a:latin typeface="Open Sans Light"/>
                          <a:ea typeface="Open Sans Light"/>
                          <a:cs typeface="Open Sans Light"/>
                          <a:sym typeface="Open Sans Light"/>
                        </a:rPr>
                        <a:t>August 5th, 2024</a:t>
                      </a:r>
                      <a:endParaRPr sz="2000" u="none" cap="none" strike="noStrike">
                        <a:latin typeface="Open Sans Light"/>
                        <a:ea typeface="Open Sans Light"/>
                        <a:cs typeface="Open Sans Light"/>
                        <a:sym typeface="Open Sans 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Open Sans"/>
                        <a:buNone/>
                      </a:pPr>
                      <a:r>
                        <a:rPr lang="en-US" sz="2000" u="none" cap="none" strike="noStrike">
                          <a:latin typeface="Open Sans Light"/>
                          <a:ea typeface="Open Sans Light"/>
                          <a:cs typeface="Open Sans Light"/>
                          <a:sym typeface="Open Sans Light"/>
                        </a:rPr>
                        <a:t>August 16th, 2024</a:t>
                      </a:r>
                      <a:endParaRPr sz="2000" u="none" cap="none" strike="noStrike">
                        <a:latin typeface="Open Sans Light"/>
                        <a:ea typeface="Open Sans Light"/>
                        <a:cs typeface="Open Sans Light"/>
                        <a:sym typeface="Open Sans 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Open Sans"/>
                        <a:buNone/>
                      </a:pPr>
                      <a:r>
                        <a:rPr lang="en-US" sz="2000" u="none" cap="none" strike="noStrike">
                          <a:latin typeface="Open Sans Light"/>
                          <a:ea typeface="Open Sans Light"/>
                          <a:cs typeface="Open Sans Light"/>
                          <a:sym typeface="Open Sans Light"/>
                        </a:rPr>
                        <a:t>August 23rd, 2024</a:t>
                      </a:r>
                      <a:endParaRPr sz="2000" u="none" cap="none" strike="noStrike">
                        <a:latin typeface="Open Sans Light"/>
                        <a:ea typeface="Open Sans Light"/>
                        <a:cs typeface="Open Sans Light"/>
                        <a:sym typeface="Open Sans Light"/>
                      </a:endParaRPr>
                    </a:p>
                    <a:p>
                      <a:pPr indent="0" lvl="0" marL="0" marR="0" rtl="0" algn="r">
                        <a:lnSpc>
                          <a:spcPct val="100000"/>
                        </a:lnSpc>
                        <a:spcBef>
                          <a:spcPts val="0"/>
                        </a:spcBef>
                        <a:spcAft>
                          <a:spcPts val="0"/>
                        </a:spcAft>
                        <a:buClr>
                          <a:schemeClr val="dk1"/>
                        </a:buClr>
                        <a:buSzPts val="2000"/>
                        <a:buFont typeface="Open Sans"/>
                        <a:buNone/>
                      </a:pPr>
                      <a:r>
                        <a:t/>
                      </a:r>
                      <a:endParaRPr sz="2000" u="none" cap="none" strike="noStrike">
                        <a:latin typeface="Open Sans Light"/>
                        <a:ea typeface="Open Sans Light"/>
                        <a:cs typeface="Open Sans Light"/>
                        <a:sym typeface="Open Sans 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56" name="Google Shape;256;p19"/>
          <p:cNvSpPr txBox="1"/>
          <p:nvPr>
            <p:ph idx="2" type="body"/>
          </p:nvPr>
        </p:nvSpPr>
        <p:spPr>
          <a:xfrm>
            <a:off x="2510775" y="2279650"/>
            <a:ext cx="8451259" cy="147732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1" type="body"/>
          </p:nvPr>
        </p:nvSpPr>
        <p:spPr>
          <a:xfrm>
            <a:off x="1720850" y="2438400"/>
            <a:ext cx="8575545" cy="3324225"/>
          </a:xfrm>
          <a:prstGeom prst="rect">
            <a:avLst/>
          </a:prstGeom>
          <a:noFill/>
          <a:ln>
            <a:noFill/>
          </a:ln>
        </p:spPr>
        <p:txBody>
          <a:bodyPr anchorCtr="0" anchor="t" bIns="45700" lIns="45700" spcFirstLastPara="1" rIns="45700" wrap="square" tIns="45700">
            <a:normAutofit/>
          </a:bodyPr>
          <a:lstStyle/>
          <a:p>
            <a:pPr indent="-457200" lvl="0" marL="457200" rtl="0" algn="l">
              <a:lnSpc>
                <a:spcPct val="150000"/>
              </a:lnSpc>
              <a:spcBef>
                <a:spcPts val="0"/>
              </a:spcBef>
              <a:spcAft>
                <a:spcPts val="0"/>
              </a:spcAft>
              <a:buClr>
                <a:srgbClr val="202020"/>
              </a:buClr>
              <a:buSzPts val="2400"/>
              <a:buFont typeface="Open Sans ExtraBold"/>
              <a:buAutoNum type="arabicPeriod"/>
            </a:pPr>
            <a:r>
              <a:rPr lang="en-US">
                <a:solidFill>
                  <a:srgbClr val="202020"/>
                </a:solidFill>
              </a:rPr>
              <a:t>Outline Thesis Defense Basics </a:t>
            </a:r>
            <a:endParaRPr/>
          </a:p>
          <a:p>
            <a:pPr indent="-457200" lvl="0" marL="457200" rtl="0" algn="l">
              <a:lnSpc>
                <a:spcPct val="150000"/>
              </a:lnSpc>
              <a:spcBef>
                <a:spcPts val="0"/>
              </a:spcBef>
              <a:spcAft>
                <a:spcPts val="0"/>
              </a:spcAft>
              <a:buClr>
                <a:srgbClr val="202020"/>
              </a:buClr>
              <a:buSzPts val="2400"/>
              <a:buFont typeface="Open Sans ExtraBold"/>
              <a:buAutoNum type="arabicPeriod"/>
            </a:pPr>
            <a:r>
              <a:rPr lang="en-US">
                <a:solidFill>
                  <a:srgbClr val="202020"/>
                </a:solidFill>
              </a:rPr>
              <a:t>Important Deadlines for Spring 2024 &amp; Summer 2024</a:t>
            </a:r>
            <a:endParaRPr>
              <a:solidFill>
                <a:srgbClr val="202020"/>
              </a:solidFill>
            </a:endParaRPr>
          </a:p>
          <a:p>
            <a:pPr indent="-457200" lvl="0" marL="457200" rtl="0" algn="l">
              <a:lnSpc>
                <a:spcPct val="150000"/>
              </a:lnSpc>
              <a:spcBef>
                <a:spcPts val="0"/>
              </a:spcBef>
              <a:spcAft>
                <a:spcPts val="0"/>
              </a:spcAft>
              <a:buClr>
                <a:srgbClr val="202020"/>
              </a:buClr>
              <a:buSzPts val="2400"/>
              <a:buFont typeface="Open Sans ExtraBold"/>
              <a:buAutoNum type="arabicPeriod"/>
            </a:pPr>
            <a:r>
              <a:rPr lang="en-US">
                <a:solidFill>
                  <a:srgbClr val="202020"/>
                </a:solidFill>
              </a:rPr>
              <a:t>Thesis Defense process and required documents</a:t>
            </a:r>
            <a:endParaRPr/>
          </a:p>
          <a:p>
            <a:pPr indent="-457200" lvl="0" marL="457200" rtl="0" algn="l">
              <a:lnSpc>
                <a:spcPct val="150000"/>
              </a:lnSpc>
              <a:spcBef>
                <a:spcPts val="0"/>
              </a:spcBef>
              <a:spcAft>
                <a:spcPts val="0"/>
              </a:spcAft>
              <a:buClr>
                <a:srgbClr val="202020"/>
              </a:buClr>
              <a:buSzPts val="2400"/>
              <a:buFont typeface="Open Sans ExtraBold"/>
              <a:buAutoNum type="arabicPeriod"/>
            </a:pPr>
            <a:r>
              <a:rPr lang="en-US">
                <a:solidFill>
                  <a:srgbClr val="202020"/>
                </a:solidFill>
              </a:rPr>
              <a:t>Tuition Adjustment deadlines </a:t>
            </a:r>
            <a:endParaRPr>
              <a:solidFill>
                <a:srgbClr val="202020"/>
              </a:solidFill>
            </a:endParaRPr>
          </a:p>
          <a:p>
            <a:pPr indent="-457200" lvl="0" marL="457200" rtl="0" algn="l">
              <a:lnSpc>
                <a:spcPct val="150000"/>
              </a:lnSpc>
              <a:spcBef>
                <a:spcPts val="0"/>
              </a:spcBef>
              <a:spcAft>
                <a:spcPts val="0"/>
              </a:spcAft>
              <a:buClr>
                <a:srgbClr val="202020"/>
              </a:buClr>
              <a:buSzPts val="2400"/>
              <a:buAutoNum type="arabicPeriod"/>
            </a:pPr>
            <a:r>
              <a:rPr lang="en-US">
                <a:solidFill>
                  <a:srgbClr val="202020"/>
                </a:solidFill>
              </a:rPr>
              <a:t>Post Completion OPT</a:t>
            </a:r>
            <a:endParaRPr>
              <a:solidFill>
                <a:srgbClr val="202020"/>
              </a:solidFill>
            </a:endParaRPr>
          </a:p>
          <a:p>
            <a:pPr indent="-304800" lvl="0" marL="457200" rtl="0" algn="l">
              <a:lnSpc>
                <a:spcPct val="150000"/>
              </a:lnSpc>
              <a:spcBef>
                <a:spcPts val="0"/>
              </a:spcBef>
              <a:spcAft>
                <a:spcPts val="0"/>
              </a:spcAft>
              <a:buClr>
                <a:srgbClr val="5D5D5D"/>
              </a:buClr>
              <a:buSzPts val="2400"/>
              <a:buFont typeface="Open Sans ExtraBold"/>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62" name="Google Shape;262;p20"/>
          <p:cNvSpPr txBox="1"/>
          <p:nvPr>
            <p:ph idx="1" type="body"/>
          </p:nvPr>
        </p:nvSpPr>
        <p:spPr>
          <a:xfrm>
            <a:off x="2384425" y="596766"/>
            <a:ext cx="6923204" cy="1206634"/>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Submission Deadlines by tuition adjustment</a:t>
            </a:r>
            <a:endParaRPr/>
          </a:p>
        </p:txBody>
      </p:sp>
      <p:sp>
        <p:nvSpPr>
          <p:cNvPr id="263" name="Google Shape;263;p20"/>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graphicFrame>
        <p:nvGraphicFramePr>
          <p:cNvPr id="264" name="Google Shape;264;p20"/>
          <p:cNvGraphicFramePr/>
          <p:nvPr/>
        </p:nvGraphicFramePr>
        <p:xfrm>
          <a:off x="2384425" y="2396691"/>
          <a:ext cx="3000000" cy="3000000"/>
        </p:xfrm>
        <a:graphic>
          <a:graphicData uri="http://schemas.openxmlformats.org/drawingml/2006/table">
            <a:tbl>
              <a:tblPr bandRow="1" firstRow="1">
                <a:noFill/>
                <a:tableStyleId>{932C3D62-47F8-44B2-8E16-52C8F4FFC7A2}</a:tableStyleId>
              </a:tblPr>
              <a:tblGrid>
                <a:gridCol w="2799075"/>
                <a:gridCol w="2032000"/>
                <a:gridCol w="2032000"/>
                <a:gridCol w="2032000"/>
              </a:tblGrid>
              <a:tr h="721900">
                <a:tc>
                  <a:txBody>
                    <a:bodyPr/>
                    <a:lstStyle/>
                    <a:p>
                      <a:pPr indent="0" lvl="0" marL="0" marR="0" rtl="0" algn="ctr">
                        <a:lnSpc>
                          <a:spcPct val="100000"/>
                        </a:lnSpc>
                        <a:spcBef>
                          <a:spcPts val="0"/>
                        </a:spcBef>
                        <a:spcAft>
                          <a:spcPts val="0"/>
                        </a:spcAft>
                        <a:buClr>
                          <a:srgbClr val="202020"/>
                        </a:buClr>
                        <a:buSzPts val="2000"/>
                        <a:buFont typeface="Open Sans"/>
                        <a:buNone/>
                      </a:pPr>
                      <a:r>
                        <a:rPr b="1" lang="en-US" sz="2000" u="none" cap="none" strike="noStrike">
                          <a:solidFill>
                            <a:srgbClr val="202020"/>
                          </a:solidFill>
                        </a:rPr>
                        <a:t>Semester </a:t>
                      </a:r>
                      <a:endParaRPr sz="1400" u="none" cap="none" strike="noStrike"/>
                    </a:p>
                    <a:p>
                      <a:pPr indent="0" lvl="0" marL="0" marR="0" rtl="0" algn="ctr">
                        <a:lnSpc>
                          <a:spcPct val="100000"/>
                        </a:lnSpc>
                        <a:spcBef>
                          <a:spcPts val="0"/>
                        </a:spcBef>
                        <a:spcAft>
                          <a:spcPts val="0"/>
                        </a:spcAft>
                        <a:buClr>
                          <a:srgbClr val="202020"/>
                        </a:buClr>
                        <a:buSzPts val="2000"/>
                        <a:buFont typeface="Open Sans"/>
                        <a:buNone/>
                      </a:pPr>
                      <a:r>
                        <a:rPr b="1" lang="en-US" sz="2000" u="none" cap="none" strike="noStrike">
                          <a:solidFill>
                            <a:srgbClr val="202020"/>
                          </a:solidFill>
                        </a:rPr>
                        <a:t>you wish to graduate</a:t>
                      </a:r>
                      <a:endParaRPr b="1" sz="2000" u="none" cap="none" strike="noStrike">
                        <a:solidFill>
                          <a:srgbClr val="202020"/>
                        </a:solidFill>
                        <a:latin typeface="Open Sans SemiBold"/>
                        <a:ea typeface="Open Sans SemiBold"/>
                        <a:cs typeface="Open Sans SemiBold"/>
                        <a:sym typeface="Open Sans SemiBold"/>
                      </a:endParaRPr>
                    </a:p>
                  </a:txBody>
                  <a:tcPr marT="45725" marB="45725" marR="91450" marL="91450"/>
                </a:tc>
                <a:tc>
                  <a:txBody>
                    <a:bodyPr/>
                    <a:lstStyle/>
                    <a:p>
                      <a:pPr indent="0" lvl="0" marL="0" marR="0" rtl="0" algn="ctr">
                        <a:lnSpc>
                          <a:spcPct val="100000"/>
                        </a:lnSpc>
                        <a:spcBef>
                          <a:spcPts val="0"/>
                        </a:spcBef>
                        <a:spcAft>
                          <a:spcPts val="0"/>
                        </a:spcAft>
                        <a:buClr>
                          <a:srgbClr val="202020"/>
                        </a:buClr>
                        <a:buSzPts val="2000"/>
                        <a:buFont typeface="Open Sans"/>
                        <a:buNone/>
                      </a:pPr>
                      <a:r>
                        <a:rPr b="1" lang="en-US" sz="2000" u="none" cap="none" strike="noStrike">
                          <a:solidFill>
                            <a:srgbClr val="202020"/>
                          </a:solidFill>
                        </a:rPr>
                        <a:t>Tuition adjustment </a:t>
                      </a:r>
                      <a:endParaRPr b="1" sz="2000" u="none" cap="none" strike="noStrike">
                        <a:solidFill>
                          <a:srgbClr val="202020"/>
                        </a:solidFill>
                        <a:latin typeface="Open Sans SemiBold"/>
                        <a:ea typeface="Open Sans SemiBold"/>
                        <a:cs typeface="Open Sans SemiBold"/>
                        <a:sym typeface="Open Sans SemiBold"/>
                      </a:endParaRPr>
                    </a:p>
                  </a:txBody>
                  <a:tcPr marT="45725" marB="45725" marR="91450" marL="91450"/>
                </a:tc>
                <a:tc>
                  <a:txBody>
                    <a:bodyPr/>
                    <a:lstStyle/>
                    <a:p>
                      <a:pPr indent="0" lvl="0" marL="0" marR="0" rtl="0" algn="ctr">
                        <a:lnSpc>
                          <a:spcPct val="100000"/>
                        </a:lnSpc>
                        <a:spcBef>
                          <a:spcPts val="0"/>
                        </a:spcBef>
                        <a:spcAft>
                          <a:spcPts val="0"/>
                        </a:spcAft>
                        <a:buClr>
                          <a:srgbClr val="202020"/>
                        </a:buClr>
                        <a:buSzPts val="2000"/>
                        <a:buFont typeface="Open Sans"/>
                        <a:buNone/>
                      </a:pPr>
                      <a:r>
                        <a:rPr b="1" lang="en-US" sz="2000" u="none" cap="none" strike="noStrike">
                          <a:solidFill>
                            <a:srgbClr val="202020"/>
                          </a:solidFill>
                        </a:rPr>
                        <a:t>Deadline to defend </a:t>
                      </a:r>
                      <a:endParaRPr b="1" sz="2000" u="none" cap="none" strike="noStrike">
                        <a:solidFill>
                          <a:srgbClr val="202020"/>
                        </a:solidFill>
                        <a:latin typeface="Open Sans SemiBold"/>
                        <a:ea typeface="Open Sans SemiBold"/>
                        <a:cs typeface="Open Sans SemiBold"/>
                        <a:sym typeface="Open Sans SemiBold"/>
                      </a:endParaRPr>
                    </a:p>
                  </a:txBody>
                  <a:tcPr marT="45725" marB="45725" marR="91450" marL="91450"/>
                </a:tc>
                <a:tc>
                  <a:txBody>
                    <a:bodyPr/>
                    <a:lstStyle/>
                    <a:p>
                      <a:pPr indent="0" lvl="0" marL="0" marR="0" rtl="0" algn="ctr">
                        <a:lnSpc>
                          <a:spcPct val="100000"/>
                        </a:lnSpc>
                        <a:spcBef>
                          <a:spcPts val="0"/>
                        </a:spcBef>
                        <a:spcAft>
                          <a:spcPts val="0"/>
                        </a:spcAft>
                        <a:buClr>
                          <a:srgbClr val="202020"/>
                        </a:buClr>
                        <a:buSzPts val="2000"/>
                        <a:buFont typeface="Open Sans"/>
                        <a:buNone/>
                      </a:pPr>
                      <a:r>
                        <a:rPr b="1" lang="en-US" sz="2000" u="none" cap="none" strike="noStrike">
                          <a:solidFill>
                            <a:srgbClr val="202020"/>
                          </a:solidFill>
                        </a:rPr>
                        <a:t>Deadline to complete post-defense steps </a:t>
                      </a:r>
                      <a:endParaRPr b="1" sz="2000" u="none" cap="none" strike="noStrike">
                        <a:solidFill>
                          <a:srgbClr val="202020"/>
                        </a:solidFill>
                        <a:latin typeface="Open Sans SemiBold"/>
                        <a:ea typeface="Open Sans SemiBold"/>
                        <a:cs typeface="Open Sans SemiBold"/>
                        <a:sym typeface="Open Sans SemiBold"/>
                      </a:endParaRPr>
                    </a:p>
                  </a:txBody>
                  <a:tcPr marT="45725" marB="45725" marR="91450" marL="91450"/>
                </a:tc>
              </a:tr>
              <a:tr h="750800">
                <a:tc>
                  <a:txBody>
                    <a:bodyPr/>
                    <a:lstStyle/>
                    <a:p>
                      <a:pPr indent="0" lvl="0" marL="0" marR="0" rtl="0" algn="ctr">
                        <a:lnSpc>
                          <a:spcPct val="100000"/>
                        </a:lnSpc>
                        <a:spcBef>
                          <a:spcPts val="0"/>
                        </a:spcBef>
                        <a:spcAft>
                          <a:spcPts val="0"/>
                        </a:spcAft>
                        <a:buClr>
                          <a:srgbClr val="202020"/>
                        </a:buClr>
                        <a:buSzPts val="2000"/>
                        <a:buFont typeface="Open Sans"/>
                        <a:buNone/>
                      </a:pPr>
                      <a:r>
                        <a:rPr lang="en-US" sz="2000" u="none" cap="none" strike="noStrike">
                          <a:solidFill>
                            <a:srgbClr val="202020"/>
                          </a:solidFill>
                        </a:rPr>
                        <a:t>Spring 2024</a:t>
                      </a:r>
                      <a:endParaRPr sz="1400" u="none" cap="none" strike="noStrike"/>
                    </a:p>
                    <a:p>
                      <a:pPr indent="0" lvl="0" marL="0" marR="0" rtl="0" algn="r">
                        <a:lnSpc>
                          <a:spcPct val="100000"/>
                        </a:lnSpc>
                        <a:spcBef>
                          <a:spcPts val="0"/>
                        </a:spcBef>
                        <a:spcAft>
                          <a:spcPts val="0"/>
                        </a:spcAft>
                        <a:buClr>
                          <a:schemeClr val="dk1"/>
                        </a:buClr>
                        <a:buSzPts val="2000"/>
                        <a:buFont typeface="Open Sans"/>
                        <a:buNone/>
                      </a:pPr>
                      <a:r>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Open Sans"/>
                        <a:buNone/>
                      </a:pPr>
                      <a:r>
                        <a:rPr lang="en-US" sz="2000" u="none" cap="none" strike="noStrike"/>
                        <a:t>100%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chemeClr val="dk1"/>
                        </a:buClr>
                        <a:buSzPts val="2000"/>
                        <a:buFont typeface="Open Sans"/>
                        <a:buNone/>
                      </a:pPr>
                      <a:r>
                        <a:rPr lang="en-US" sz="2000" u="none" cap="none" strike="noStrike"/>
                        <a:t>February 14</a:t>
                      </a:r>
                      <a:r>
                        <a:rPr baseline="30000" lang="en-US" sz="2000" u="none" cap="none" strike="noStrike"/>
                        <a:t>th</a:t>
                      </a:r>
                      <a:r>
                        <a:rPr lang="en-US" sz="2000" u="none" cap="none" strike="noStrike"/>
                        <a:t>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chemeClr val="dk1"/>
                        </a:buClr>
                        <a:buSzPts val="2000"/>
                        <a:buFont typeface="Open Sans"/>
                        <a:buNone/>
                      </a:pPr>
                      <a:r>
                        <a:rPr lang="en-US" sz="2000" u="none" cap="none" strike="noStrike"/>
                        <a:t>February 21</a:t>
                      </a:r>
                      <a:r>
                        <a:rPr baseline="30000" lang="en-US" sz="2000" u="none" cap="none" strike="noStrike"/>
                        <a:t>st</a:t>
                      </a:r>
                      <a:endParaRPr sz="2000" u="none" cap="none" strike="noStrike"/>
                    </a:p>
                    <a:p>
                      <a:pPr indent="0" lvl="0" marL="0" marR="0" rtl="0" algn="r">
                        <a:lnSpc>
                          <a:spcPct val="100000"/>
                        </a:lnSpc>
                        <a:spcBef>
                          <a:spcPts val="0"/>
                        </a:spcBef>
                        <a:spcAft>
                          <a:spcPts val="0"/>
                        </a:spcAft>
                        <a:buClr>
                          <a:schemeClr val="dk1"/>
                        </a:buClr>
                        <a:buSzPts val="2000"/>
                        <a:buFont typeface="Open Sans"/>
                        <a:buNone/>
                      </a:pPr>
                      <a:r>
                        <a:t/>
                      </a:r>
                      <a:endParaRPr sz="2000" u="none" cap="none" strike="noStrike"/>
                    </a:p>
                  </a:txBody>
                  <a:tcPr marT="45725" marB="45725" marR="91450" marL="91450"/>
                </a:tc>
              </a:tr>
              <a:tr h="750800">
                <a:tc>
                  <a:txBody>
                    <a:bodyPr/>
                    <a:lstStyle/>
                    <a:p>
                      <a:pPr indent="0" lvl="0" marL="0" marR="0" rtl="0" algn="ctr">
                        <a:lnSpc>
                          <a:spcPct val="100000"/>
                        </a:lnSpc>
                        <a:spcBef>
                          <a:spcPts val="0"/>
                        </a:spcBef>
                        <a:spcAft>
                          <a:spcPts val="0"/>
                        </a:spcAft>
                        <a:buClr>
                          <a:schemeClr val="dk1"/>
                        </a:buClr>
                        <a:buSzPts val="2000"/>
                        <a:buFont typeface="Open Sans"/>
                        <a:buNone/>
                      </a:pPr>
                      <a:r>
                        <a:rPr lang="en-US" sz="2000" u="none" cap="none" strike="noStrike"/>
                        <a:t>Spring 2024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Open Sans"/>
                        <a:buNone/>
                      </a:pPr>
                      <a:r>
                        <a:rPr lang="en-US" sz="2000" u="none" cap="none" strike="noStrike"/>
                        <a:t>50%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Open Sans"/>
                        <a:buNone/>
                      </a:pPr>
                      <a:r>
                        <a:rPr lang="en-US" sz="2000" u="none" cap="none" strike="noStrike"/>
                        <a:t>March 15</a:t>
                      </a:r>
                      <a:r>
                        <a:rPr baseline="30000" lang="en-US" sz="2000" u="none" cap="none" strike="noStrike"/>
                        <a:t>th</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Open Sans"/>
                        <a:buNone/>
                      </a:pPr>
                      <a:r>
                        <a:rPr lang="en-US" sz="2000" u="none" cap="none" strike="noStrike"/>
                        <a:t>March 22</a:t>
                      </a:r>
                      <a:r>
                        <a:rPr baseline="30000" lang="en-US" sz="2000" u="none" cap="none" strike="noStrike"/>
                        <a:t>nd</a:t>
                      </a:r>
                      <a:endParaRPr sz="2000" u="none" cap="none" strike="noStrike"/>
                    </a:p>
                    <a:p>
                      <a:pPr indent="0" lvl="0" marL="0" marR="0" rtl="0" algn="ctr">
                        <a:lnSpc>
                          <a:spcPct val="100000"/>
                        </a:lnSpc>
                        <a:spcBef>
                          <a:spcPts val="0"/>
                        </a:spcBef>
                        <a:spcAft>
                          <a:spcPts val="0"/>
                        </a:spcAft>
                        <a:buClr>
                          <a:schemeClr val="dk1"/>
                        </a:buClr>
                        <a:buSzPts val="2000"/>
                        <a:buFont typeface="Open Sans"/>
                        <a:buNone/>
                      </a:pPr>
                      <a:r>
                        <a:t/>
                      </a:r>
                      <a:endParaRPr sz="2000" u="none" cap="none" strike="noStrike"/>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270" name="Google Shape;270;p21"/>
          <p:cNvSpPr txBox="1"/>
          <p:nvPr>
            <p:ph idx="1" type="body"/>
          </p:nvPr>
        </p:nvSpPr>
        <p:spPr>
          <a:xfrm>
            <a:off x="2384425" y="1157288"/>
            <a:ext cx="7920863" cy="646112"/>
          </a:xfrm>
          <a:prstGeom prst="rect">
            <a:avLst/>
          </a:prstGeom>
          <a:noFill/>
          <a:ln>
            <a:noFill/>
          </a:ln>
        </p:spPr>
        <p:txBody>
          <a:bodyPr anchorCtr="0" anchor="ctr" bIns="45700" lIns="45700" spcFirstLastPara="1" rIns="45700" wrap="square" tIns="45700">
            <a:no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Know the Post Completion OPT basics</a:t>
            </a:r>
            <a:endParaRPr/>
          </a:p>
        </p:txBody>
      </p:sp>
      <p:sp>
        <p:nvSpPr>
          <p:cNvPr id="271" name="Google Shape;271;p21"/>
          <p:cNvSpPr txBox="1"/>
          <p:nvPr>
            <p:ph idx="2" type="body"/>
          </p:nvPr>
        </p:nvSpPr>
        <p:spPr>
          <a:xfrm>
            <a:off x="2280000" y="2265902"/>
            <a:ext cx="9125700" cy="3494100"/>
          </a:xfrm>
          <a:prstGeom prst="rect">
            <a:avLst/>
          </a:prstGeom>
          <a:noFill/>
          <a:ln>
            <a:noFill/>
          </a:ln>
        </p:spPr>
        <p:txBody>
          <a:bodyPr anchorCtr="0" anchor="t" bIns="45700" lIns="45700" spcFirstLastPara="1" rIns="45700" wrap="square" tIns="45700">
            <a:noAutofit/>
          </a:bodyPr>
          <a:lstStyle/>
          <a:p>
            <a:pPr indent="-347472" lvl="0" marL="347472" rtl="0" algn="l">
              <a:lnSpc>
                <a:spcPct val="80000"/>
              </a:lnSpc>
              <a:spcBef>
                <a:spcPts val="0"/>
              </a:spcBef>
              <a:spcAft>
                <a:spcPts val="0"/>
              </a:spcAft>
              <a:buClr>
                <a:srgbClr val="202020"/>
              </a:buClr>
              <a:buSzPts val="2000"/>
              <a:buFont typeface="Calibri"/>
              <a:buChar char="•"/>
            </a:pPr>
            <a:r>
              <a:rPr lang="en-US">
                <a:solidFill>
                  <a:srgbClr val="202020"/>
                </a:solidFill>
                <a:latin typeface="Calibri"/>
                <a:ea typeface="Calibri"/>
                <a:cs typeface="Calibri"/>
                <a:sym typeface="Calibri"/>
              </a:rPr>
              <a:t>OPT is U.S. work authorization for F-1 students:</a:t>
            </a:r>
            <a:endParaRPr>
              <a:solidFill>
                <a:srgbClr val="202020"/>
              </a:solidFill>
              <a:latin typeface="Calibri"/>
              <a:ea typeface="Calibri"/>
              <a:cs typeface="Calibri"/>
              <a:sym typeface="Calibri"/>
            </a:endParaRPr>
          </a:p>
          <a:p>
            <a:pPr indent="-279400" lvl="1" marL="723900" rtl="0" algn="l">
              <a:lnSpc>
                <a:spcPct val="80000"/>
              </a:lnSpc>
              <a:spcBef>
                <a:spcPts val="0"/>
              </a:spcBef>
              <a:spcAft>
                <a:spcPts val="0"/>
              </a:spcAft>
              <a:buClr>
                <a:srgbClr val="202020"/>
              </a:buClr>
              <a:buSzPts val="2000"/>
              <a:buFont typeface="Calibri"/>
              <a:buChar char="•"/>
            </a:pPr>
            <a:r>
              <a:rPr lang="en-US">
                <a:solidFill>
                  <a:srgbClr val="202020"/>
                </a:solidFill>
                <a:latin typeface="Calibri"/>
                <a:ea typeface="Calibri"/>
                <a:cs typeface="Calibri"/>
                <a:sym typeface="Calibri"/>
              </a:rPr>
              <a:t>must be related to field/area of study</a:t>
            </a:r>
            <a:endParaRPr>
              <a:solidFill>
                <a:srgbClr val="202020"/>
              </a:solidFill>
              <a:latin typeface="Calibri"/>
              <a:ea typeface="Calibri"/>
              <a:cs typeface="Calibri"/>
              <a:sym typeface="Calibri"/>
            </a:endParaRPr>
          </a:p>
          <a:p>
            <a:pPr indent="-279400" lvl="1" marL="723900" rtl="0" algn="l">
              <a:lnSpc>
                <a:spcPct val="80000"/>
              </a:lnSpc>
              <a:spcBef>
                <a:spcPts val="0"/>
              </a:spcBef>
              <a:spcAft>
                <a:spcPts val="0"/>
              </a:spcAft>
              <a:buClr>
                <a:srgbClr val="202020"/>
              </a:buClr>
              <a:buSzPts val="2000"/>
              <a:buFont typeface="Calibri"/>
              <a:buChar char="•"/>
            </a:pPr>
            <a:r>
              <a:rPr lang="en-US">
                <a:solidFill>
                  <a:srgbClr val="202020"/>
                </a:solidFill>
                <a:latin typeface="Calibri"/>
                <a:ea typeface="Calibri"/>
                <a:cs typeface="Calibri"/>
                <a:sym typeface="Calibri"/>
              </a:rPr>
              <a:t>working at least 20 hours per week</a:t>
            </a:r>
            <a:endParaRPr>
              <a:solidFill>
                <a:srgbClr val="202020"/>
              </a:solidFill>
              <a:latin typeface="Calibri"/>
              <a:ea typeface="Calibri"/>
              <a:cs typeface="Calibri"/>
              <a:sym typeface="Calibri"/>
            </a:endParaRPr>
          </a:p>
          <a:p>
            <a:pPr indent="-279400" lvl="1" marL="723900" rtl="0" algn="l">
              <a:lnSpc>
                <a:spcPct val="80000"/>
              </a:lnSpc>
              <a:spcBef>
                <a:spcPts val="0"/>
              </a:spcBef>
              <a:spcAft>
                <a:spcPts val="0"/>
              </a:spcAft>
              <a:buClr>
                <a:srgbClr val="202020"/>
              </a:buClr>
              <a:buSzPts val="2000"/>
              <a:buFont typeface="Calibri"/>
              <a:buChar char="•"/>
            </a:pPr>
            <a:r>
              <a:rPr lang="en-US">
                <a:solidFill>
                  <a:srgbClr val="202020"/>
                </a:solidFill>
                <a:latin typeface="Calibri"/>
                <a:ea typeface="Calibri"/>
                <a:cs typeface="Calibri"/>
                <a:sym typeface="Calibri"/>
              </a:rPr>
              <a:t>industry role, research, start-up work, self-employment all possible in first year</a:t>
            </a:r>
            <a:endParaRPr sz="2040">
              <a:solidFill>
                <a:srgbClr val="202020"/>
              </a:solidFill>
              <a:latin typeface="Calibri"/>
              <a:ea typeface="Calibri"/>
              <a:cs typeface="Calibri"/>
              <a:sym typeface="Calibri"/>
            </a:endParaRPr>
          </a:p>
          <a:p>
            <a:pPr indent="0" lvl="0" marL="0" rtl="0" algn="l">
              <a:lnSpc>
                <a:spcPct val="80000"/>
              </a:lnSpc>
              <a:spcBef>
                <a:spcPts val="0"/>
              </a:spcBef>
              <a:spcAft>
                <a:spcPts val="0"/>
              </a:spcAft>
              <a:buSzPts val="2000"/>
              <a:buNone/>
            </a:pPr>
            <a:r>
              <a:t/>
            </a:r>
            <a:endParaRPr sz="2040">
              <a:solidFill>
                <a:srgbClr val="202020"/>
              </a:solidFill>
              <a:latin typeface="Calibri"/>
              <a:ea typeface="Calibri"/>
              <a:cs typeface="Calibri"/>
              <a:sym typeface="Calibri"/>
            </a:endParaRPr>
          </a:p>
          <a:p>
            <a:pPr indent="-347472" lvl="0" marL="347472" rtl="0" algn="l">
              <a:lnSpc>
                <a:spcPct val="80000"/>
              </a:lnSpc>
              <a:spcBef>
                <a:spcPts val="0"/>
              </a:spcBef>
              <a:spcAft>
                <a:spcPts val="0"/>
              </a:spcAft>
              <a:buClr>
                <a:srgbClr val="202020"/>
              </a:buClr>
              <a:buSzPts val="2040"/>
              <a:buFont typeface="Calibri"/>
              <a:buChar char="•"/>
            </a:pPr>
            <a:r>
              <a:rPr i="0" lang="en-US" sz="2040" u="none" strike="noStrike">
                <a:solidFill>
                  <a:srgbClr val="202020"/>
                </a:solidFill>
                <a:latin typeface="Calibri"/>
                <a:ea typeface="Calibri"/>
                <a:cs typeface="Calibri"/>
                <a:sym typeface="Calibri"/>
              </a:rPr>
              <a:t>F-1 </a:t>
            </a:r>
            <a:r>
              <a:rPr lang="en-US" sz="2040">
                <a:solidFill>
                  <a:srgbClr val="202020"/>
                </a:solidFill>
                <a:latin typeface="Calibri"/>
                <a:ea typeface="Calibri"/>
                <a:cs typeface="Calibri"/>
                <a:sym typeface="Calibri"/>
              </a:rPr>
              <a:t>immigration </a:t>
            </a:r>
            <a:r>
              <a:rPr i="0" lang="en-US" sz="2040" u="none" strike="noStrike">
                <a:solidFill>
                  <a:srgbClr val="202020"/>
                </a:solidFill>
                <a:latin typeface="Calibri"/>
                <a:ea typeface="Calibri"/>
                <a:cs typeface="Calibri"/>
                <a:sym typeface="Calibri"/>
              </a:rPr>
              <a:t>regulations allow Ph.D. students to apply for Post-completion OPT if they have completed all coursework and have only a thesis or dissertation remaining. </a:t>
            </a:r>
            <a:endParaRPr>
              <a:solidFill>
                <a:srgbClr val="202020"/>
              </a:solidFill>
              <a:latin typeface="Calibri"/>
              <a:ea typeface="Calibri"/>
              <a:cs typeface="Calibri"/>
              <a:sym typeface="Calibri"/>
            </a:endParaRPr>
          </a:p>
          <a:p>
            <a:pPr indent="0" lvl="0" marL="0" rtl="0" algn="l">
              <a:lnSpc>
                <a:spcPct val="80000"/>
              </a:lnSpc>
              <a:spcBef>
                <a:spcPts val="0"/>
              </a:spcBef>
              <a:spcAft>
                <a:spcPts val="0"/>
              </a:spcAft>
              <a:buSzPts val="852"/>
              <a:buNone/>
            </a:pPr>
            <a:r>
              <a:t/>
            </a:r>
            <a:endParaRPr sz="2195">
              <a:solidFill>
                <a:srgbClr val="202020"/>
              </a:solidFill>
              <a:latin typeface="Calibri"/>
              <a:ea typeface="Calibri"/>
              <a:cs typeface="Calibri"/>
              <a:sym typeface="Calibri"/>
            </a:endParaRPr>
          </a:p>
          <a:p>
            <a:pPr indent="-347472" lvl="0" marL="347472" rtl="0" algn="l">
              <a:lnSpc>
                <a:spcPct val="80000"/>
              </a:lnSpc>
              <a:spcBef>
                <a:spcPts val="0"/>
              </a:spcBef>
              <a:spcAft>
                <a:spcPts val="0"/>
              </a:spcAft>
              <a:buClr>
                <a:srgbClr val="202020"/>
              </a:buClr>
              <a:buSzPts val="2195"/>
              <a:buFont typeface="Calibri"/>
              <a:buChar char="•"/>
            </a:pPr>
            <a:r>
              <a:rPr lang="en-US" sz="2195">
                <a:solidFill>
                  <a:srgbClr val="202020"/>
                </a:solidFill>
                <a:latin typeface="Calibri"/>
                <a:ea typeface="Calibri"/>
                <a:cs typeface="Calibri"/>
                <a:sym typeface="Calibri"/>
              </a:rPr>
              <a:t>Once on OPT, maintain immigration status thru reporting employment </a:t>
            </a:r>
            <a:endParaRPr sz="2195">
              <a:solidFill>
                <a:srgbClr val="202020"/>
              </a:solidFill>
              <a:latin typeface="Calibri"/>
              <a:ea typeface="Calibri"/>
              <a:cs typeface="Calibri"/>
              <a:sym typeface="Calibri"/>
            </a:endParaRPr>
          </a:p>
          <a:p>
            <a:pPr indent="0" lvl="0" marL="0" rtl="0" algn="l">
              <a:lnSpc>
                <a:spcPct val="80000"/>
              </a:lnSpc>
              <a:spcBef>
                <a:spcPts val="0"/>
              </a:spcBef>
              <a:spcAft>
                <a:spcPts val="0"/>
              </a:spcAft>
              <a:buSzPts val="852"/>
              <a:buNone/>
            </a:pPr>
            <a:r>
              <a:t/>
            </a:r>
            <a:endParaRPr sz="1750"/>
          </a:p>
          <a:p>
            <a:pPr indent="0" lvl="0" marL="114300" rtl="0" algn="l">
              <a:lnSpc>
                <a:spcPct val="80000"/>
              </a:lnSpc>
              <a:spcBef>
                <a:spcPts val="2000"/>
              </a:spcBef>
              <a:spcAft>
                <a:spcPts val="0"/>
              </a:spcAft>
              <a:buClr>
                <a:srgbClr val="5D5D5D"/>
              </a:buClr>
              <a:buSzPts val="1395"/>
              <a:buNone/>
            </a:pPr>
            <a:r>
              <a:t/>
            </a:r>
            <a:endParaRPr sz="1595">
              <a:solidFill>
                <a:srgbClr val="202020"/>
              </a:solidFill>
              <a:highlight>
                <a:srgbClr val="FFFF00"/>
              </a:highlight>
              <a:latin typeface="Open Sans"/>
              <a:ea typeface="Open Sans"/>
              <a:cs typeface="Open Sans"/>
              <a:sym typeface="Open Sans"/>
            </a:endParaRPr>
          </a:p>
          <a:p>
            <a:pPr indent="0" lvl="0" marL="0" rtl="0" algn="l">
              <a:lnSpc>
                <a:spcPct val="80000"/>
              </a:lnSpc>
              <a:spcBef>
                <a:spcPts val="2000"/>
              </a:spcBef>
              <a:spcAft>
                <a:spcPts val="0"/>
              </a:spcAft>
              <a:buClr>
                <a:srgbClr val="202020"/>
              </a:buClr>
              <a:buSzPts val="930"/>
              <a:buNone/>
            </a:pPr>
            <a:br>
              <a:rPr lang="en-US" sz="1130">
                <a:solidFill>
                  <a:srgbClr val="202020"/>
                </a:solidFill>
                <a:highlight>
                  <a:srgbClr val="FFFF00"/>
                </a:highlight>
              </a:rPr>
            </a:br>
            <a:endParaRPr sz="1130">
              <a:solidFill>
                <a:srgbClr val="202020"/>
              </a:solidFill>
              <a:highlight>
                <a:srgbClr val="FFFF00"/>
              </a:highlight>
            </a:endParaRPr>
          </a:p>
        </p:txBody>
      </p:sp>
      <p:sp>
        <p:nvSpPr>
          <p:cNvPr id="272" name="Google Shape;272;p21"/>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6" name="Shape 276"/>
        <p:cNvGrpSpPr/>
        <p:nvPr/>
      </p:nvGrpSpPr>
      <p:grpSpPr>
        <a:xfrm>
          <a:off x="0" y="0"/>
          <a:ext cx="0" cy="0"/>
          <a:chOff x="0" y="0"/>
          <a:chExt cx="0" cy="0"/>
        </a:xfrm>
      </p:grpSpPr>
      <p:sp>
        <p:nvSpPr>
          <p:cNvPr id="277" name="Google Shape;277;p22"/>
          <p:cNvSpPr txBox="1"/>
          <p:nvPr>
            <p:ph idx="1" type="body"/>
          </p:nvPr>
        </p:nvSpPr>
        <p:spPr>
          <a:xfrm>
            <a:off x="812800" y="600075"/>
            <a:ext cx="3295940" cy="120015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202020"/>
              </a:buClr>
              <a:buSzPts val="3300"/>
              <a:buNone/>
            </a:pPr>
            <a:r>
              <a:rPr lang="en-US" sz="3300">
                <a:solidFill>
                  <a:srgbClr val="202020"/>
                </a:solidFill>
              </a:rPr>
              <a:t>Post Completion OPT </a:t>
            </a:r>
            <a:endParaRPr/>
          </a:p>
        </p:txBody>
      </p:sp>
      <p:sp>
        <p:nvSpPr>
          <p:cNvPr id="278" name="Google Shape;278;p22"/>
          <p:cNvSpPr txBox="1"/>
          <p:nvPr>
            <p:ph idx="2" type="body"/>
          </p:nvPr>
        </p:nvSpPr>
        <p:spPr>
          <a:xfrm>
            <a:off x="692835" y="2324986"/>
            <a:ext cx="3803904" cy="3627758"/>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Clr>
                <a:srgbClr val="202020"/>
              </a:buClr>
              <a:buSzPts val="1600"/>
              <a:buNone/>
            </a:pPr>
            <a:r>
              <a:rPr b="0" i="0" lang="en-US" sz="1600" u="none" strike="noStrike">
                <a:solidFill>
                  <a:srgbClr val="202020"/>
                </a:solidFill>
                <a:latin typeface="Open Sans"/>
                <a:ea typeface="Open Sans"/>
                <a:cs typeface="Open Sans"/>
                <a:sym typeface="Open Sans"/>
              </a:rPr>
              <a:t>When students apply for OPT, as a part of the post-completion OPT application process with OIE, students must submit an advisor recommendation form. </a:t>
            </a:r>
            <a:br>
              <a:rPr b="0" i="0" lang="en-US" sz="1600" u="none" strike="noStrike">
                <a:solidFill>
                  <a:srgbClr val="202020"/>
                </a:solidFill>
                <a:latin typeface="Open Sans"/>
                <a:ea typeface="Open Sans"/>
                <a:cs typeface="Open Sans"/>
                <a:sym typeface="Open Sans"/>
              </a:rPr>
            </a:br>
            <a:br>
              <a:rPr b="0" i="0" lang="en-US" sz="1600" u="none" strike="noStrike">
                <a:solidFill>
                  <a:srgbClr val="202020"/>
                </a:solidFill>
                <a:latin typeface="Open Sans"/>
                <a:ea typeface="Open Sans"/>
                <a:cs typeface="Open Sans"/>
                <a:sym typeface="Open Sans"/>
              </a:rPr>
            </a:br>
            <a:r>
              <a:rPr b="0" i="0" lang="en-US" sz="1600">
                <a:solidFill>
                  <a:srgbClr val="333333"/>
                </a:solidFill>
                <a:latin typeface="Open Sans"/>
                <a:ea typeface="Open Sans"/>
                <a:cs typeface="Open Sans"/>
                <a:sym typeface="Open Sans"/>
              </a:rPr>
              <a:t>As part of the OPT I-20 request process, students must request a particular OPT start date. This is the day on which you would like to start your OPT work authorization. </a:t>
            </a:r>
            <a:r>
              <a:rPr b="0" i="0" lang="en-US" sz="1600" u="none" strike="noStrike">
                <a:solidFill>
                  <a:srgbClr val="202020"/>
                </a:solidFill>
                <a:latin typeface="Open Sans"/>
                <a:ea typeface="Open Sans"/>
                <a:cs typeface="Open Sans"/>
                <a:sym typeface="Open Sans"/>
              </a:rPr>
              <a:t>On the Advisor recommendation form, students must indicate their OPT start date. </a:t>
            </a:r>
            <a:br>
              <a:rPr b="0" i="0" lang="en-US" sz="1600" u="none" strike="noStrike">
                <a:solidFill>
                  <a:srgbClr val="202020"/>
                </a:solidFill>
                <a:latin typeface="Open Sans"/>
                <a:ea typeface="Open Sans"/>
                <a:cs typeface="Open Sans"/>
                <a:sym typeface="Open Sans"/>
              </a:rPr>
            </a:br>
            <a:br>
              <a:rPr b="0" i="0" lang="en-US" sz="1600" u="none" strike="noStrike">
                <a:solidFill>
                  <a:srgbClr val="202020"/>
                </a:solidFill>
                <a:latin typeface="Open Sans"/>
                <a:ea typeface="Open Sans"/>
                <a:cs typeface="Open Sans"/>
                <a:sym typeface="Open Sans"/>
              </a:rPr>
            </a:br>
            <a:r>
              <a:rPr b="0" i="0" lang="en-US" sz="1600" u="none" strike="noStrike">
                <a:solidFill>
                  <a:srgbClr val="202020"/>
                </a:solidFill>
                <a:latin typeface="Open Sans"/>
                <a:ea typeface="Open Sans"/>
                <a:cs typeface="Open Sans"/>
                <a:sym typeface="Open Sans"/>
              </a:rPr>
              <a:t>Then, OIE will shorten your SEVIS record/I-20 accordingly. </a:t>
            </a:r>
            <a:r>
              <a:rPr lang="en-US" sz="1600">
                <a:solidFill>
                  <a:srgbClr val="202020"/>
                </a:solidFill>
                <a:latin typeface="Open Sans"/>
                <a:ea typeface="Open Sans"/>
                <a:cs typeface="Open Sans"/>
                <a:sym typeface="Open Sans"/>
              </a:rPr>
              <a:t>S</a:t>
            </a:r>
            <a:r>
              <a:rPr b="0" i="0" lang="en-US" sz="1600" u="none" strike="noStrike">
                <a:solidFill>
                  <a:srgbClr val="202020"/>
                </a:solidFill>
                <a:latin typeface="Open Sans"/>
                <a:ea typeface="Open Sans"/>
                <a:cs typeface="Open Sans"/>
                <a:sym typeface="Open Sans"/>
              </a:rPr>
              <a:t>tudents can apply for OPT based on that date. </a:t>
            </a:r>
            <a:endParaRPr/>
          </a:p>
          <a:p>
            <a:pPr indent="0" lvl="0" marL="0" rtl="0" algn="l">
              <a:lnSpc>
                <a:spcPct val="90000"/>
              </a:lnSpc>
              <a:spcBef>
                <a:spcPts val="0"/>
              </a:spcBef>
              <a:spcAft>
                <a:spcPts val="0"/>
              </a:spcAft>
              <a:buClr>
                <a:srgbClr val="5D5D5D"/>
              </a:buClr>
              <a:buSzPts val="1300"/>
              <a:buNone/>
            </a:pPr>
            <a:r>
              <a:t/>
            </a:r>
            <a:endParaRPr b="0" sz="1300">
              <a:solidFill>
                <a:srgbClr val="202020"/>
              </a:solidFill>
              <a:latin typeface="Open Sans"/>
              <a:ea typeface="Open Sans"/>
              <a:cs typeface="Open Sans"/>
              <a:sym typeface="Open Sans"/>
            </a:endParaRPr>
          </a:p>
          <a:p>
            <a:pPr indent="0" lvl="0" marL="0" rtl="0" algn="l">
              <a:lnSpc>
                <a:spcPct val="90000"/>
              </a:lnSpc>
              <a:spcBef>
                <a:spcPts val="0"/>
              </a:spcBef>
              <a:spcAft>
                <a:spcPts val="0"/>
              </a:spcAft>
              <a:buClr>
                <a:srgbClr val="5D5D5D"/>
              </a:buClr>
              <a:buSzPts val="1400"/>
              <a:buNone/>
            </a:pPr>
            <a:r>
              <a:t/>
            </a:r>
            <a:endParaRPr sz="1400">
              <a:solidFill>
                <a:srgbClr val="FF0000"/>
              </a:solidFill>
            </a:endParaRPr>
          </a:p>
        </p:txBody>
      </p:sp>
      <p:pic>
        <p:nvPicPr>
          <p:cNvPr id="279" name="Google Shape;279;p22"/>
          <p:cNvPicPr preferRelativeResize="0"/>
          <p:nvPr>
            <p:ph idx="3" type="pic"/>
          </p:nvPr>
        </p:nvPicPr>
        <p:blipFill rotWithShape="1">
          <a:blip r:embed="rId3">
            <a:alphaModFix/>
          </a:blip>
          <a:srcRect b="14012" l="0" r="0" t="14012"/>
          <a:stretch/>
        </p:blipFill>
        <p:spPr>
          <a:xfrm>
            <a:off x="4884738" y="960120"/>
            <a:ext cx="6977409" cy="5358131"/>
          </a:xfrm>
          <a:prstGeom prst="rect">
            <a:avLst/>
          </a:prstGeom>
          <a:noFill/>
          <a:ln>
            <a:noFill/>
          </a:ln>
        </p:spPr>
      </p:pic>
      <p:sp>
        <p:nvSpPr>
          <p:cNvPr id="280" name="Google Shape;280;p22"/>
          <p:cNvSpPr txBox="1"/>
          <p:nvPr>
            <p:ph idx="12" type="sldNum"/>
          </p:nvPr>
        </p:nvSpPr>
        <p:spPr>
          <a:xfrm>
            <a:off x="810122" y="6332948"/>
            <a:ext cx="350415" cy="338554"/>
          </a:xfrm>
          <a:prstGeom prst="rect">
            <a:avLst/>
          </a:prstGeom>
          <a:noFill/>
          <a:ln>
            <a:noFill/>
          </a:ln>
        </p:spPr>
        <p:txBody>
          <a:bodyPr anchorCtr="0" anchor="ctr" bIns="45700" lIns="45700" spcFirstLastPara="1" rIns="45700" wrap="square" tIns="45700">
            <a:norm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cxnSp>
        <p:nvCxnSpPr>
          <p:cNvPr id="281" name="Google Shape;281;p22"/>
          <p:cNvCxnSpPr/>
          <p:nvPr/>
        </p:nvCxnSpPr>
        <p:spPr>
          <a:xfrm flipH="1" rot="10800000">
            <a:off x="7827264" y="6089904"/>
            <a:ext cx="738943" cy="1828800"/>
          </a:xfrm>
          <a:prstGeom prst="straightConnector1">
            <a:avLst/>
          </a:prstGeom>
          <a:noFill/>
          <a:ln cap="flat" cmpd="sng" w="25400">
            <a:solidFill>
              <a:schemeClr val="accent1"/>
            </a:solidFill>
            <a:prstDash val="solid"/>
            <a:miter lim="800000"/>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3"/>
          <p:cNvSpPr txBox="1"/>
          <p:nvPr>
            <p:ph idx="1" type="body"/>
          </p:nvPr>
        </p:nvSpPr>
        <p:spPr>
          <a:xfrm>
            <a:off x="2384425" y="1157288"/>
            <a:ext cx="7225919" cy="646112"/>
          </a:xfrm>
          <a:prstGeom prst="rect">
            <a:avLst/>
          </a:prstGeom>
          <a:noFill/>
          <a:ln>
            <a:noFill/>
          </a:ln>
        </p:spPr>
        <p:txBody>
          <a:bodyPr anchorCtr="0" anchor="ctr" bIns="45700" lIns="45700" spcFirstLastPara="1" rIns="45700" wrap="square" tIns="45700">
            <a:noAutofit/>
          </a:bodyPr>
          <a:lstStyle/>
          <a:p>
            <a:pPr indent="0" lvl="0" marL="0" rtl="0" algn="l">
              <a:lnSpc>
                <a:spcPct val="90000"/>
              </a:lnSpc>
              <a:spcBef>
                <a:spcPts val="0"/>
              </a:spcBef>
              <a:spcAft>
                <a:spcPts val="0"/>
              </a:spcAft>
              <a:buClr>
                <a:srgbClr val="5D5D5D"/>
              </a:buClr>
              <a:buSzPts val="3600"/>
              <a:buNone/>
            </a:pPr>
            <a:r>
              <a:rPr lang="en-US"/>
              <a:t>Post-Completion OPT implications</a:t>
            </a:r>
            <a:endParaRPr/>
          </a:p>
        </p:txBody>
      </p:sp>
      <p:sp>
        <p:nvSpPr>
          <p:cNvPr id="287" name="Google Shape;287;p23"/>
          <p:cNvSpPr txBox="1"/>
          <p:nvPr>
            <p:ph idx="2" type="body"/>
          </p:nvPr>
        </p:nvSpPr>
        <p:spPr>
          <a:xfrm>
            <a:off x="2346326" y="2265361"/>
            <a:ext cx="8068690" cy="3278911"/>
          </a:xfrm>
          <a:prstGeom prst="rect">
            <a:avLst/>
          </a:prstGeom>
          <a:noFill/>
          <a:ln>
            <a:noFill/>
          </a:ln>
        </p:spPr>
        <p:txBody>
          <a:bodyPr anchorCtr="0" anchor="t" bIns="45700" lIns="45700" spcFirstLastPara="1" rIns="45700" wrap="square" tIns="45700">
            <a:normAutofit fontScale="25000" lnSpcReduction="20000"/>
          </a:bodyPr>
          <a:lstStyle/>
          <a:p>
            <a:pPr indent="-285750" lvl="0" marL="285750" rtl="0" algn="l">
              <a:lnSpc>
                <a:spcPct val="100000"/>
              </a:lnSpc>
              <a:spcBef>
                <a:spcPts val="0"/>
              </a:spcBef>
              <a:spcAft>
                <a:spcPts val="0"/>
              </a:spcAft>
              <a:buClr>
                <a:srgbClr val="202020"/>
              </a:buClr>
              <a:buSzPct val="100000"/>
              <a:buFont typeface="Arial"/>
              <a:buChar char="•"/>
            </a:pPr>
            <a:r>
              <a:rPr i="0" lang="en-US" sz="8000" u="none" strike="noStrike">
                <a:solidFill>
                  <a:srgbClr val="202020"/>
                </a:solidFill>
                <a:latin typeface="Open Sans"/>
                <a:ea typeface="Open Sans"/>
                <a:cs typeface="Open Sans"/>
                <a:sym typeface="Open Sans"/>
              </a:rPr>
              <a:t>Your OPT Start date </a:t>
            </a:r>
            <a:r>
              <a:rPr lang="en-US" sz="8000">
                <a:solidFill>
                  <a:srgbClr val="202020"/>
                </a:solidFill>
                <a:latin typeface="Open Sans"/>
                <a:ea typeface="Open Sans"/>
                <a:cs typeface="Open Sans"/>
                <a:sym typeface="Open Sans"/>
              </a:rPr>
              <a:t>follows your </a:t>
            </a:r>
            <a:r>
              <a:rPr i="0" lang="en-US" sz="8000" u="none" strike="noStrike">
                <a:solidFill>
                  <a:srgbClr val="202020"/>
                </a:solidFill>
                <a:latin typeface="Open Sans"/>
                <a:ea typeface="Open Sans"/>
                <a:cs typeface="Open Sans"/>
                <a:sym typeface="Open Sans"/>
              </a:rPr>
              <a:t>amended program completion end date on your </a:t>
            </a:r>
            <a:r>
              <a:rPr lang="en-US" sz="8000">
                <a:solidFill>
                  <a:srgbClr val="202020"/>
                </a:solidFill>
                <a:latin typeface="Open Sans"/>
                <a:ea typeface="Open Sans"/>
                <a:cs typeface="Open Sans"/>
                <a:sym typeface="Open Sans"/>
              </a:rPr>
              <a:t>I-20. </a:t>
            </a:r>
            <a:br>
              <a:rPr b="1" i="0" lang="en-US" sz="8000" u="none" strike="noStrike">
                <a:solidFill>
                  <a:srgbClr val="202020"/>
                </a:solidFill>
                <a:latin typeface="Open Sans"/>
                <a:ea typeface="Open Sans"/>
                <a:cs typeface="Open Sans"/>
                <a:sym typeface="Open Sans"/>
              </a:rPr>
            </a:br>
            <a:endParaRPr b="1" i="0" sz="8000" u="none" strike="noStrike">
              <a:solidFill>
                <a:srgbClr val="202020"/>
              </a:solidFill>
              <a:latin typeface="Open Sans"/>
              <a:ea typeface="Open Sans"/>
              <a:cs typeface="Open Sans"/>
              <a:sym typeface="Open Sans"/>
            </a:endParaRPr>
          </a:p>
          <a:p>
            <a:pPr indent="-158750" lvl="0" marL="285750" rtl="0" algn="l">
              <a:lnSpc>
                <a:spcPct val="100000"/>
              </a:lnSpc>
              <a:spcBef>
                <a:spcPts val="0"/>
              </a:spcBef>
              <a:spcAft>
                <a:spcPts val="0"/>
              </a:spcAft>
              <a:buClr>
                <a:srgbClr val="5D5D5D"/>
              </a:buClr>
              <a:buSzPct val="100000"/>
              <a:buFont typeface="Arial"/>
              <a:buNone/>
            </a:pPr>
            <a:r>
              <a:t/>
            </a:r>
            <a:endParaRPr b="1" i="0" sz="8000" u="none" strike="noStrike">
              <a:solidFill>
                <a:srgbClr val="202020"/>
              </a:solidFill>
              <a:latin typeface="Open Sans"/>
              <a:ea typeface="Open Sans"/>
              <a:cs typeface="Open Sans"/>
              <a:sym typeface="Open Sans"/>
            </a:endParaRPr>
          </a:p>
          <a:p>
            <a:pPr indent="-285750" lvl="0" marL="285750" rtl="0" algn="l">
              <a:lnSpc>
                <a:spcPct val="100000"/>
              </a:lnSpc>
              <a:spcBef>
                <a:spcPts val="0"/>
              </a:spcBef>
              <a:spcAft>
                <a:spcPts val="0"/>
              </a:spcAft>
              <a:buClr>
                <a:srgbClr val="202020"/>
              </a:buClr>
              <a:buSzPct val="100000"/>
              <a:buFont typeface="Arial"/>
              <a:buChar char="•"/>
            </a:pPr>
            <a:r>
              <a:rPr i="0" lang="en-US" sz="8000" u="none" strike="noStrike">
                <a:solidFill>
                  <a:srgbClr val="202020"/>
                </a:solidFill>
                <a:latin typeface="Open Sans"/>
                <a:ea typeface="Open Sans"/>
                <a:cs typeface="Open Sans"/>
                <a:sym typeface="Open Sans"/>
              </a:rPr>
              <a:t>Your OPT Start date will impact on-campus employment authorization. Students would need approved OPT to continue any on-campus employment after the I-20 end date.</a:t>
            </a:r>
            <a:br>
              <a:rPr b="0" i="0" lang="en-US" sz="8000" u="none" strike="noStrike">
                <a:solidFill>
                  <a:srgbClr val="202020"/>
                </a:solidFill>
                <a:latin typeface="Open Sans"/>
                <a:ea typeface="Open Sans"/>
                <a:cs typeface="Open Sans"/>
                <a:sym typeface="Open Sans"/>
              </a:rPr>
            </a:br>
            <a:br>
              <a:rPr b="0" i="0" lang="en-US" sz="8000" u="none" strike="noStrike">
                <a:solidFill>
                  <a:srgbClr val="000000"/>
                </a:solidFill>
                <a:latin typeface="Open Sans"/>
                <a:ea typeface="Open Sans"/>
                <a:cs typeface="Open Sans"/>
                <a:sym typeface="Open Sans"/>
              </a:rPr>
            </a:br>
            <a:endParaRPr b="0" i="0" sz="8000" u="none" strike="noStrike">
              <a:solidFill>
                <a:srgbClr val="000000"/>
              </a:solidFill>
              <a:latin typeface="Open Sans"/>
              <a:ea typeface="Open Sans"/>
              <a:cs typeface="Open Sans"/>
              <a:sym typeface="Open Sans"/>
            </a:endParaRPr>
          </a:p>
          <a:p>
            <a:pPr indent="-285750" lvl="0" marL="285750" rtl="0" algn="l">
              <a:lnSpc>
                <a:spcPct val="100000"/>
              </a:lnSpc>
              <a:spcBef>
                <a:spcPts val="0"/>
              </a:spcBef>
              <a:spcAft>
                <a:spcPts val="0"/>
              </a:spcAft>
              <a:buClr>
                <a:srgbClr val="FF0000"/>
              </a:buClr>
              <a:buSzPct val="100000"/>
              <a:buFont typeface="Arial"/>
              <a:buChar char="•"/>
            </a:pPr>
            <a:r>
              <a:rPr lang="en-US" sz="8000">
                <a:solidFill>
                  <a:srgbClr val="FF0000"/>
                </a:solidFill>
                <a:latin typeface="Open Sans"/>
                <a:ea typeface="Open Sans"/>
                <a:cs typeface="Open Sans"/>
                <a:sym typeface="Open Sans"/>
              </a:rPr>
              <a:t>The day your OPT starts, your stipend will be stopped!</a:t>
            </a:r>
            <a:endParaRPr/>
          </a:p>
          <a:p>
            <a:pPr indent="0" lvl="0" marL="0" rtl="0" algn="l">
              <a:lnSpc>
                <a:spcPct val="100000"/>
              </a:lnSpc>
              <a:spcBef>
                <a:spcPts val="0"/>
              </a:spcBef>
              <a:spcAft>
                <a:spcPts val="0"/>
              </a:spcAft>
              <a:buClr>
                <a:srgbClr val="000000"/>
              </a:buClr>
              <a:buSzPct val="100000"/>
              <a:buNone/>
            </a:pPr>
            <a:br>
              <a:rPr b="0" i="0" lang="en-US" sz="4500" u="none" strike="noStrike">
                <a:solidFill>
                  <a:srgbClr val="000000"/>
                </a:solidFill>
                <a:latin typeface="Open Sans"/>
                <a:ea typeface="Open Sans"/>
                <a:cs typeface="Open Sans"/>
                <a:sym typeface="Open Sans"/>
              </a:rPr>
            </a:br>
            <a:endParaRPr b="0" i="0" sz="4500" u="none" strike="noStrike">
              <a:solidFill>
                <a:srgbClr val="000000"/>
              </a:solidFill>
              <a:latin typeface="Open Sans"/>
              <a:ea typeface="Open Sans"/>
              <a:cs typeface="Open Sans"/>
              <a:sym typeface="Open Sans"/>
            </a:endParaRPr>
          </a:p>
          <a:p>
            <a:pPr indent="-257175" lvl="0" marL="285750" rtl="0" algn="l">
              <a:lnSpc>
                <a:spcPct val="100000"/>
              </a:lnSpc>
              <a:spcBef>
                <a:spcPts val="0"/>
              </a:spcBef>
              <a:spcAft>
                <a:spcPts val="0"/>
              </a:spcAft>
              <a:buClr>
                <a:srgbClr val="5D5D5D"/>
              </a:buClr>
              <a:buSzPct val="100000"/>
              <a:buFont typeface="Arial"/>
              <a:buNone/>
            </a:pPr>
            <a:r>
              <a:t/>
            </a:r>
            <a:endParaRPr b="0" i="0" sz="1800" u="none"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5D5D5D"/>
              </a:buClr>
              <a:buSzPct val="100000"/>
              <a:buNone/>
            </a:pPr>
            <a:r>
              <a:t/>
            </a:r>
            <a:endParaRPr b="0">
              <a:latin typeface="Open Sans"/>
              <a:ea typeface="Open Sans"/>
              <a:cs typeface="Open Sans"/>
              <a:sym typeface="Open Sans"/>
            </a:endParaRPr>
          </a:p>
          <a:p>
            <a:pPr indent="0" lvl="0" marL="0" rtl="0" algn="l">
              <a:lnSpc>
                <a:spcPct val="100000"/>
              </a:lnSpc>
              <a:spcBef>
                <a:spcPts val="0"/>
              </a:spcBef>
              <a:spcAft>
                <a:spcPts val="0"/>
              </a:spcAft>
              <a:buClr>
                <a:srgbClr val="5D5D5D"/>
              </a:buClr>
              <a:buSzPct val="100000"/>
              <a:buNone/>
            </a:pPr>
            <a:r>
              <a:t/>
            </a:r>
            <a:endParaRPr b="0">
              <a:latin typeface="Open Sans"/>
              <a:ea typeface="Open Sans"/>
              <a:cs typeface="Open Sans"/>
              <a:sym typeface="Open Sans"/>
            </a:endParaRPr>
          </a:p>
          <a:p>
            <a:pPr indent="0" lvl="0" marL="0" rtl="0" algn="l">
              <a:lnSpc>
                <a:spcPct val="100000"/>
              </a:lnSpc>
              <a:spcBef>
                <a:spcPts val="0"/>
              </a:spcBef>
              <a:spcAft>
                <a:spcPts val="0"/>
              </a:spcAft>
              <a:buClr>
                <a:srgbClr val="5D5D5D"/>
              </a:buClr>
              <a:buSzPct val="100000"/>
              <a:buNone/>
            </a:pPr>
            <a:br>
              <a:rPr b="0" lang="en-US"/>
            </a:br>
            <a:endParaRPr/>
          </a:p>
        </p:txBody>
      </p:sp>
      <p:sp>
        <p:nvSpPr>
          <p:cNvPr id="288" name="Google Shape;288;p23"/>
          <p:cNvSpPr txBox="1"/>
          <p:nvPr>
            <p:ph idx="12" type="sldNum"/>
          </p:nvPr>
        </p:nvSpPr>
        <p:spPr>
          <a:xfrm>
            <a:off x="2346325" y="6318042"/>
            <a:ext cx="350415" cy="338554"/>
          </a:xfrm>
          <a:prstGeom prst="rect">
            <a:avLst/>
          </a:prstGeom>
          <a:noFill/>
          <a:ln>
            <a:noFill/>
          </a:ln>
        </p:spPr>
        <p:txBody>
          <a:bodyPr anchorCtr="0" anchor="ctr" bIns="45700" lIns="45700" spcFirstLastPara="1" rIns="45700" wrap="square" tIns="45700">
            <a:spAutoFit/>
          </a:bodyPr>
          <a:lstStyle/>
          <a:p>
            <a:pPr indent="0" lvl="0" marL="0" rtl="0" algn="l">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4"/>
          <p:cNvSpPr txBox="1"/>
          <p:nvPr>
            <p:ph idx="1" type="body"/>
          </p:nvPr>
        </p:nvSpPr>
        <p:spPr>
          <a:xfrm>
            <a:off x="2384425" y="1157288"/>
            <a:ext cx="6279226" cy="646112"/>
          </a:xfrm>
          <a:prstGeom prst="rect">
            <a:avLst/>
          </a:prstGeom>
          <a:noFill/>
          <a:ln>
            <a:noFill/>
          </a:ln>
        </p:spPr>
        <p:txBody>
          <a:bodyPr anchorCtr="0" anchor="ctr" bIns="45700" lIns="45700" spcFirstLastPara="1" rIns="45700" wrap="square" tIns="45700">
            <a:normAutofit fontScale="70000" lnSpcReduction="20000"/>
          </a:bodyPr>
          <a:lstStyle/>
          <a:p>
            <a:pPr indent="0" lvl="0" marL="0" rtl="0" algn="l">
              <a:lnSpc>
                <a:spcPct val="90000"/>
              </a:lnSpc>
              <a:spcBef>
                <a:spcPts val="0"/>
              </a:spcBef>
              <a:spcAft>
                <a:spcPts val="0"/>
              </a:spcAft>
              <a:buClr>
                <a:srgbClr val="202020"/>
              </a:buClr>
              <a:buSzPct val="100000"/>
              <a:buNone/>
            </a:pPr>
            <a:r>
              <a:rPr b="1" lang="en-US">
                <a:solidFill>
                  <a:srgbClr val="202020"/>
                </a:solidFill>
              </a:rPr>
              <a:t>Post Completion OPT Application timelines</a:t>
            </a:r>
            <a:endParaRPr/>
          </a:p>
        </p:txBody>
      </p:sp>
      <p:sp>
        <p:nvSpPr>
          <p:cNvPr id="294" name="Google Shape;294;p24"/>
          <p:cNvSpPr txBox="1"/>
          <p:nvPr>
            <p:ph idx="2" type="body"/>
          </p:nvPr>
        </p:nvSpPr>
        <p:spPr>
          <a:xfrm>
            <a:off x="2346325" y="2265378"/>
            <a:ext cx="8013300" cy="3568500"/>
          </a:xfrm>
          <a:prstGeom prst="rect">
            <a:avLst/>
          </a:prstGeom>
          <a:noFill/>
          <a:ln>
            <a:noFill/>
          </a:ln>
        </p:spPr>
        <p:txBody>
          <a:bodyPr anchorCtr="0" anchor="t" bIns="45700" lIns="45700" spcFirstLastPara="1" rIns="45700" wrap="square" tIns="45700">
            <a:normAutofit fontScale="55000" lnSpcReduction="20000"/>
          </a:bodyPr>
          <a:lstStyle/>
          <a:p>
            <a:pPr indent="-342137" lvl="0" marL="457200" rtl="0" algn="l">
              <a:lnSpc>
                <a:spcPct val="100000"/>
              </a:lnSpc>
              <a:spcBef>
                <a:spcPts val="0"/>
              </a:spcBef>
              <a:spcAft>
                <a:spcPts val="0"/>
              </a:spcAft>
              <a:buClr>
                <a:srgbClr val="000000"/>
              </a:buClr>
              <a:buSzPct val="100000"/>
              <a:buFont typeface="Open Sans"/>
              <a:buChar char="●"/>
            </a:pPr>
            <a:r>
              <a:rPr b="0" i="0" lang="en-US" sz="3250" u="none" strike="noStrike">
                <a:solidFill>
                  <a:srgbClr val="000000"/>
                </a:solidFill>
                <a:latin typeface="Open Sans"/>
                <a:ea typeface="Open Sans"/>
                <a:cs typeface="Open Sans"/>
                <a:sym typeface="Open Sans"/>
              </a:rPr>
              <a:t>Students may apply for post-completion OPT no more than 90 days before their I-20 program end date and must apply no more than 60 days after the I-20 program end date.</a:t>
            </a:r>
            <a:br>
              <a:rPr b="0" i="0" lang="en-US" sz="3250" u="none" strike="noStrike">
                <a:solidFill>
                  <a:srgbClr val="000000"/>
                </a:solidFill>
                <a:latin typeface="Open Sans"/>
                <a:ea typeface="Open Sans"/>
                <a:cs typeface="Open Sans"/>
                <a:sym typeface="Open Sans"/>
              </a:rPr>
            </a:br>
            <a:r>
              <a:rPr b="0" i="0" lang="en-US" sz="3250" u="none" strike="noStrike">
                <a:solidFill>
                  <a:srgbClr val="000000"/>
                </a:solidFill>
                <a:latin typeface="Open Sans"/>
                <a:ea typeface="Open Sans"/>
                <a:cs typeface="Open Sans"/>
                <a:sym typeface="Open Sans"/>
              </a:rPr>
              <a:t> </a:t>
            </a:r>
            <a:endParaRPr sz="3250">
              <a:solidFill>
                <a:srgbClr val="000000"/>
              </a:solidFill>
              <a:latin typeface="Open Sans"/>
              <a:ea typeface="Open Sans"/>
              <a:cs typeface="Open Sans"/>
              <a:sym typeface="Open Sans"/>
            </a:endParaRPr>
          </a:p>
          <a:p>
            <a:pPr indent="-342137" lvl="0" marL="457200" rtl="0" algn="l">
              <a:lnSpc>
                <a:spcPct val="100000"/>
              </a:lnSpc>
              <a:spcBef>
                <a:spcPts val="0"/>
              </a:spcBef>
              <a:spcAft>
                <a:spcPts val="0"/>
              </a:spcAft>
              <a:buClr>
                <a:srgbClr val="000000"/>
              </a:buClr>
              <a:buSzPct val="100000"/>
              <a:buFont typeface="Open Sans"/>
              <a:buChar char="●"/>
            </a:pPr>
            <a:r>
              <a:rPr lang="en-US" sz="3250">
                <a:solidFill>
                  <a:srgbClr val="000000"/>
                </a:solidFill>
                <a:latin typeface="Open Sans"/>
                <a:ea typeface="Open Sans"/>
                <a:cs typeface="Open Sans"/>
                <a:sym typeface="Open Sans"/>
              </a:rPr>
              <a:t>Individuals </a:t>
            </a:r>
            <a:r>
              <a:rPr b="1" lang="en-US" sz="3250">
                <a:solidFill>
                  <a:srgbClr val="000000"/>
                </a:solidFill>
                <a:latin typeface="Open Sans"/>
                <a:ea typeface="Open Sans"/>
                <a:cs typeface="Open Sans"/>
                <a:sym typeface="Open Sans"/>
              </a:rPr>
              <a:t>must have an I-20 from OIE</a:t>
            </a:r>
            <a:r>
              <a:rPr lang="en-US" sz="3250">
                <a:solidFill>
                  <a:srgbClr val="000000"/>
                </a:solidFill>
                <a:latin typeface="Open Sans"/>
                <a:ea typeface="Open Sans"/>
                <a:cs typeface="Open Sans"/>
                <a:sym typeface="Open Sans"/>
              </a:rPr>
              <a:t> recommending OPT before submitting an application to the U.S. government</a:t>
            </a:r>
            <a:br>
              <a:rPr lang="en-US" sz="3250">
                <a:solidFill>
                  <a:srgbClr val="000000"/>
                </a:solidFill>
                <a:latin typeface="Open Sans"/>
                <a:ea typeface="Open Sans"/>
                <a:cs typeface="Open Sans"/>
                <a:sym typeface="Open Sans"/>
              </a:rPr>
            </a:br>
            <a:endParaRPr sz="3250">
              <a:solidFill>
                <a:srgbClr val="000000"/>
              </a:solidFill>
              <a:latin typeface="Open Sans"/>
              <a:ea typeface="Open Sans"/>
              <a:cs typeface="Open Sans"/>
              <a:sym typeface="Open Sans"/>
            </a:endParaRPr>
          </a:p>
          <a:p>
            <a:pPr indent="-342137" lvl="0" marL="457200" rtl="0" algn="l">
              <a:lnSpc>
                <a:spcPct val="100000"/>
              </a:lnSpc>
              <a:spcBef>
                <a:spcPts val="0"/>
              </a:spcBef>
              <a:spcAft>
                <a:spcPts val="0"/>
              </a:spcAft>
              <a:buClr>
                <a:srgbClr val="000000"/>
              </a:buClr>
              <a:buSzPct val="100000"/>
              <a:buFont typeface="Open Sans"/>
              <a:buChar char="●"/>
            </a:pPr>
            <a:r>
              <a:rPr lang="en-US" sz="3250">
                <a:solidFill>
                  <a:srgbClr val="000000"/>
                </a:solidFill>
                <a:latin typeface="Open Sans"/>
                <a:ea typeface="Open Sans"/>
                <a:cs typeface="Open Sans"/>
                <a:sym typeface="Open Sans"/>
              </a:rPr>
              <a:t>First-complete OIE OPT Canvas course</a:t>
            </a:r>
            <a:br>
              <a:rPr lang="en-US" sz="3250">
                <a:solidFill>
                  <a:srgbClr val="000000"/>
                </a:solidFill>
                <a:latin typeface="Open Sans"/>
                <a:ea typeface="Open Sans"/>
                <a:cs typeface="Open Sans"/>
                <a:sym typeface="Open Sans"/>
              </a:rPr>
            </a:br>
            <a:endParaRPr sz="3250">
              <a:solidFill>
                <a:srgbClr val="000000"/>
              </a:solidFill>
              <a:latin typeface="Open Sans"/>
              <a:ea typeface="Open Sans"/>
              <a:cs typeface="Open Sans"/>
              <a:sym typeface="Open Sans"/>
            </a:endParaRPr>
          </a:p>
          <a:p>
            <a:pPr indent="-342137" lvl="0" marL="457200" rtl="0" algn="l">
              <a:lnSpc>
                <a:spcPct val="100000"/>
              </a:lnSpc>
              <a:spcBef>
                <a:spcPts val="0"/>
              </a:spcBef>
              <a:spcAft>
                <a:spcPts val="0"/>
              </a:spcAft>
              <a:buClr>
                <a:srgbClr val="000000"/>
              </a:buClr>
              <a:buSzPct val="100000"/>
              <a:buFont typeface="Open Sans"/>
              <a:buChar char="●"/>
            </a:pPr>
            <a:r>
              <a:rPr lang="en-US" sz="3250">
                <a:solidFill>
                  <a:srgbClr val="000000"/>
                </a:solidFill>
                <a:latin typeface="Open Sans"/>
                <a:ea typeface="Open Sans"/>
                <a:cs typeface="Open Sans"/>
                <a:sym typeface="Open Sans"/>
              </a:rPr>
              <a:t>Can submit request to OIE for I-20 recommending OPT 100 days in advance of program end date</a:t>
            </a:r>
            <a:br>
              <a:rPr lang="en-US" sz="3250">
                <a:solidFill>
                  <a:srgbClr val="000000"/>
                </a:solidFill>
                <a:latin typeface="Open Sans"/>
                <a:ea typeface="Open Sans"/>
                <a:cs typeface="Open Sans"/>
                <a:sym typeface="Open Sans"/>
              </a:rPr>
            </a:br>
            <a:endParaRPr b="0" i="0" sz="3250" u="none" strike="noStrike">
              <a:solidFill>
                <a:srgbClr val="000000"/>
              </a:solidFill>
              <a:latin typeface="Open Sans"/>
              <a:ea typeface="Open Sans"/>
              <a:cs typeface="Open Sans"/>
              <a:sym typeface="Open Sans"/>
            </a:endParaRPr>
          </a:p>
          <a:p>
            <a:pPr indent="-342137" lvl="0" marL="457200" rtl="0" algn="l">
              <a:lnSpc>
                <a:spcPct val="100000"/>
              </a:lnSpc>
              <a:spcBef>
                <a:spcPts val="0"/>
              </a:spcBef>
              <a:spcAft>
                <a:spcPts val="0"/>
              </a:spcAft>
              <a:buClr>
                <a:srgbClr val="202020"/>
              </a:buClr>
              <a:buSzPct val="100000"/>
              <a:buFont typeface="Open Sans"/>
              <a:buChar char="●"/>
            </a:pPr>
            <a:r>
              <a:rPr b="1" i="0" lang="en-US" sz="3250" u="none" strike="noStrike">
                <a:solidFill>
                  <a:srgbClr val="202020"/>
                </a:solidFill>
                <a:latin typeface="Open Sans"/>
                <a:ea typeface="Open Sans"/>
                <a:cs typeface="Open Sans"/>
                <a:sym typeface="Open Sans"/>
              </a:rPr>
              <a:t>February 8</a:t>
            </a:r>
            <a:r>
              <a:rPr b="1" baseline="30000" i="0" lang="en-US" sz="3250" u="none" strike="noStrike">
                <a:solidFill>
                  <a:srgbClr val="202020"/>
                </a:solidFill>
                <a:latin typeface="Open Sans"/>
                <a:ea typeface="Open Sans"/>
                <a:cs typeface="Open Sans"/>
                <a:sym typeface="Open Sans"/>
              </a:rPr>
              <a:t>th</a:t>
            </a:r>
            <a:r>
              <a:rPr b="1" i="0" lang="en-US" sz="3250" u="none" strike="noStrike">
                <a:solidFill>
                  <a:srgbClr val="202020"/>
                </a:solidFill>
                <a:latin typeface="Open Sans"/>
                <a:ea typeface="Open Sans"/>
                <a:cs typeface="Open Sans"/>
                <a:sym typeface="Open Sans"/>
              </a:rPr>
              <a:t> is the earliest </a:t>
            </a:r>
            <a:r>
              <a:rPr b="1" lang="en-US" sz="3250">
                <a:solidFill>
                  <a:srgbClr val="202020"/>
                </a:solidFill>
                <a:latin typeface="Open Sans"/>
                <a:ea typeface="Open Sans"/>
                <a:cs typeface="Open Sans"/>
                <a:sym typeface="Open Sans"/>
              </a:rPr>
              <a:t>May grads </a:t>
            </a:r>
            <a:r>
              <a:rPr b="1" i="0" lang="en-US" sz="3250" u="none" strike="noStrike">
                <a:solidFill>
                  <a:srgbClr val="202020"/>
                </a:solidFill>
                <a:latin typeface="Open Sans"/>
                <a:ea typeface="Open Sans"/>
                <a:cs typeface="Open Sans"/>
                <a:sym typeface="Open Sans"/>
              </a:rPr>
              <a:t>can apply </a:t>
            </a:r>
            <a:r>
              <a:rPr b="1" lang="en-US" sz="3250">
                <a:solidFill>
                  <a:srgbClr val="202020"/>
                </a:solidFill>
                <a:latin typeface="Open Sans"/>
                <a:ea typeface="Open Sans"/>
                <a:cs typeface="Open Sans"/>
                <a:sym typeface="Open Sans"/>
              </a:rPr>
              <a:t>to the government for OPT</a:t>
            </a:r>
            <a:endParaRPr sz="3250"/>
          </a:p>
          <a:p>
            <a:pPr indent="0" lvl="0" marL="0" rtl="0" algn="l">
              <a:lnSpc>
                <a:spcPct val="100000"/>
              </a:lnSpc>
              <a:spcBef>
                <a:spcPts val="0"/>
              </a:spcBef>
              <a:spcAft>
                <a:spcPts val="0"/>
              </a:spcAft>
              <a:buClr>
                <a:srgbClr val="5D5D5D"/>
              </a:buClr>
              <a:buSzPct val="100000"/>
              <a:buNone/>
            </a:pPr>
            <a:br>
              <a:rPr lang="en-US"/>
            </a:br>
            <a:endParaRPr/>
          </a:p>
        </p:txBody>
      </p:sp>
      <p:sp>
        <p:nvSpPr>
          <p:cNvPr id="295" name="Google Shape;295;p24"/>
          <p:cNvSpPr txBox="1"/>
          <p:nvPr>
            <p:ph idx="12" type="sldNum"/>
          </p:nvPr>
        </p:nvSpPr>
        <p:spPr>
          <a:xfrm>
            <a:off x="2346325" y="6318042"/>
            <a:ext cx="350415" cy="338554"/>
          </a:xfrm>
          <a:prstGeom prst="rect">
            <a:avLst/>
          </a:prstGeom>
          <a:noFill/>
          <a:ln>
            <a:noFill/>
          </a:ln>
        </p:spPr>
        <p:txBody>
          <a:bodyPr anchorCtr="0" anchor="ctr" bIns="45700" lIns="45700" spcFirstLastPara="1" rIns="45700" wrap="square" tIns="45700">
            <a:spAutoFit/>
          </a:bodyPr>
          <a:lstStyle/>
          <a:p>
            <a:pPr indent="0" lvl="0" marL="0" rtl="0" algn="l">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5"/>
          <p:cNvSpPr txBox="1"/>
          <p:nvPr>
            <p:ph idx="1" type="body"/>
          </p:nvPr>
        </p:nvSpPr>
        <p:spPr>
          <a:xfrm>
            <a:off x="812798" y="600075"/>
            <a:ext cx="6164074" cy="120015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Choosing Post Completion OPT start date</a:t>
            </a:r>
            <a:endParaRPr/>
          </a:p>
          <a:p>
            <a:pPr indent="0" lvl="0" marL="0" rtl="0" algn="l">
              <a:lnSpc>
                <a:spcPct val="90000"/>
              </a:lnSpc>
              <a:spcBef>
                <a:spcPts val="600"/>
              </a:spcBef>
              <a:spcAft>
                <a:spcPts val="0"/>
              </a:spcAft>
              <a:buClr>
                <a:srgbClr val="5D5D5D"/>
              </a:buClr>
              <a:buSzPts val="2500"/>
              <a:buNone/>
            </a:pPr>
            <a:r>
              <a:t/>
            </a:r>
            <a:endParaRPr sz="2500"/>
          </a:p>
        </p:txBody>
      </p:sp>
      <p:sp>
        <p:nvSpPr>
          <p:cNvPr id="301" name="Google Shape;301;p25"/>
          <p:cNvSpPr txBox="1"/>
          <p:nvPr>
            <p:ph idx="2" type="body"/>
          </p:nvPr>
        </p:nvSpPr>
        <p:spPr>
          <a:xfrm>
            <a:off x="776288" y="2535238"/>
            <a:ext cx="3147530" cy="3036888"/>
          </a:xfrm>
          <a:prstGeom prst="rect">
            <a:avLst/>
          </a:prstGeom>
          <a:noFill/>
          <a:ln>
            <a:noFill/>
          </a:ln>
        </p:spPr>
        <p:txBody>
          <a:bodyPr anchorCtr="0" anchor="t" bIns="45700" lIns="45700" spcFirstLastPara="1" rIns="45700" wrap="square" tIns="45700">
            <a:normAutofit fontScale="92500" lnSpcReduction="10000"/>
          </a:bodyPr>
          <a:lstStyle/>
          <a:p>
            <a:pPr indent="-285750" lvl="0" marL="742950" rtl="0" algn="l">
              <a:lnSpc>
                <a:spcPct val="100000"/>
              </a:lnSpc>
              <a:spcBef>
                <a:spcPts val="0"/>
              </a:spcBef>
              <a:spcAft>
                <a:spcPts val="0"/>
              </a:spcAft>
              <a:buClr>
                <a:srgbClr val="202020"/>
              </a:buClr>
              <a:buSzPct val="100000"/>
              <a:buFont typeface="Arial"/>
              <a:buChar char="•"/>
            </a:pPr>
            <a:r>
              <a:rPr b="0" i="0" lang="en-US" u="none" strike="noStrike">
                <a:solidFill>
                  <a:srgbClr val="202020"/>
                </a:solidFill>
                <a:latin typeface="Open Sans"/>
                <a:ea typeface="Open Sans"/>
                <a:cs typeface="Open Sans"/>
                <a:sym typeface="Open Sans"/>
              </a:rPr>
              <a:t>The earliest OPT start date is the day after their I-20 program completion date. </a:t>
            </a:r>
            <a:endParaRPr/>
          </a:p>
          <a:p>
            <a:pPr indent="-168275" lvl="0" marL="742950" rtl="0" algn="l">
              <a:lnSpc>
                <a:spcPct val="100000"/>
              </a:lnSpc>
              <a:spcBef>
                <a:spcPts val="0"/>
              </a:spcBef>
              <a:spcAft>
                <a:spcPts val="0"/>
              </a:spcAft>
              <a:buClr>
                <a:srgbClr val="5D5D5D"/>
              </a:buClr>
              <a:buSzPct val="100000"/>
              <a:buFont typeface="Arial"/>
              <a:buNone/>
            </a:pPr>
            <a:r>
              <a:t/>
            </a:r>
            <a:endParaRPr b="0" i="0" u="none" strike="noStrike">
              <a:solidFill>
                <a:srgbClr val="202020"/>
              </a:solidFill>
              <a:latin typeface="Open Sans"/>
              <a:ea typeface="Open Sans"/>
              <a:cs typeface="Open Sans"/>
              <a:sym typeface="Open Sans"/>
            </a:endParaRPr>
          </a:p>
          <a:p>
            <a:pPr indent="-285750" lvl="0" marL="742950" rtl="0" algn="l">
              <a:lnSpc>
                <a:spcPct val="100000"/>
              </a:lnSpc>
              <a:spcBef>
                <a:spcPts val="0"/>
              </a:spcBef>
              <a:spcAft>
                <a:spcPts val="0"/>
              </a:spcAft>
              <a:buClr>
                <a:srgbClr val="202020"/>
              </a:buClr>
              <a:buSzPct val="100000"/>
              <a:buFont typeface="Arial"/>
              <a:buChar char="•"/>
            </a:pPr>
            <a:r>
              <a:rPr b="0" i="0" lang="en-US" u="none" strike="noStrike">
                <a:solidFill>
                  <a:srgbClr val="202020"/>
                </a:solidFill>
                <a:latin typeface="Open Sans"/>
                <a:ea typeface="Open Sans"/>
                <a:cs typeface="Open Sans"/>
                <a:sym typeface="Open Sans"/>
              </a:rPr>
              <a:t>60 days after your I-20 program end date is the latest date possible to select.</a:t>
            </a:r>
            <a:endParaRPr/>
          </a:p>
          <a:p>
            <a:pPr indent="0" lvl="0" marL="0" rtl="0" algn="l">
              <a:lnSpc>
                <a:spcPct val="100000"/>
              </a:lnSpc>
              <a:spcBef>
                <a:spcPts val="0"/>
              </a:spcBef>
              <a:spcAft>
                <a:spcPts val="0"/>
              </a:spcAft>
              <a:buClr>
                <a:srgbClr val="5D5D5D"/>
              </a:buClr>
              <a:buSzPct val="100000"/>
              <a:buNone/>
            </a:pPr>
            <a:r>
              <a:t/>
            </a:r>
            <a:endParaRPr/>
          </a:p>
        </p:txBody>
      </p:sp>
      <p:pic>
        <p:nvPicPr>
          <p:cNvPr descr="A diagram of a timeline&#10;&#10;Description automatically generated" id="302" name="Google Shape;302;p25"/>
          <p:cNvPicPr preferRelativeResize="0"/>
          <p:nvPr>
            <p:ph idx="3" type="pic"/>
          </p:nvPr>
        </p:nvPicPr>
        <p:blipFill rotWithShape="1">
          <a:blip r:embed="rId3">
            <a:alphaModFix/>
          </a:blip>
          <a:srcRect b="1" l="9333" r="10724" t="0"/>
          <a:stretch/>
        </p:blipFill>
        <p:spPr>
          <a:xfrm>
            <a:off x="5459675" y="1800225"/>
            <a:ext cx="6392003" cy="4518025"/>
          </a:xfrm>
          <a:prstGeom prst="rect">
            <a:avLst/>
          </a:prstGeom>
          <a:noFill/>
          <a:ln>
            <a:noFill/>
          </a:ln>
        </p:spPr>
      </p:pic>
      <p:sp>
        <p:nvSpPr>
          <p:cNvPr id="303" name="Google Shape;303;p25"/>
          <p:cNvSpPr txBox="1"/>
          <p:nvPr>
            <p:ph idx="12" type="sldNum"/>
          </p:nvPr>
        </p:nvSpPr>
        <p:spPr>
          <a:xfrm>
            <a:off x="810122" y="6332948"/>
            <a:ext cx="350415" cy="338554"/>
          </a:xfrm>
          <a:prstGeom prst="rect">
            <a:avLst/>
          </a:prstGeom>
          <a:noFill/>
          <a:ln>
            <a:noFill/>
          </a:ln>
        </p:spPr>
        <p:txBody>
          <a:bodyPr anchorCtr="0" anchor="ctr" bIns="45700" lIns="45700" spcFirstLastPara="1" rIns="45700" wrap="square" tIns="45700">
            <a:norm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idx="1" type="body"/>
          </p:nvPr>
        </p:nvSpPr>
        <p:spPr>
          <a:xfrm>
            <a:off x="5732463" y="2284413"/>
            <a:ext cx="5730875" cy="120015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Thesis &amp; Defense </a:t>
            </a:r>
            <a:endParaRPr/>
          </a:p>
        </p:txBody>
      </p:sp>
      <p:sp>
        <p:nvSpPr>
          <p:cNvPr id="135" name="Google Shape;135;p3"/>
          <p:cNvSpPr txBox="1"/>
          <p:nvPr>
            <p:ph idx="2" type="body"/>
          </p:nvPr>
        </p:nvSpPr>
        <p:spPr>
          <a:xfrm>
            <a:off x="5788025" y="4026802"/>
            <a:ext cx="3270250" cy="338137"/>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D5D5D"/>
              </a:buClr>
              <a:buSzPts val="1600"/>
              <a:buNone/>
            </a:pPr>
            <a:r>
              <a:rPr lang="en-US"/>
              <a:t>January 18th, 2024</a:t>
            </a:r>
            <a:endParaRPr/>
          </a:p>
        </p:txBody>
      </p:sp>
      <p:sp>
        <p:nvSpPr>
          <p:cNvPr id="136" name="Google Shape;136;p3"/>
          <p:cNvSpPr txBox="1"/>
          <p:nvPr>
            <p:ph idx="3" type="body"/>
          </p:nvPr>
        </p:nvSpPr>
        <p:spPr>
          <a:xfrm>
            <a:off x="5781891" y="4449077"/>
            <a:ext cx="5926137" cy="646112"/>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202020"/>
              </a:buClr>
              <a:buSzPts val="1800"/>
              <a:buNone/>
            </a:pPr>
            <a:r>
              <a:rPr lang="en-US">
                <a:solidFill>
                  <a:srgbClr val="202020"/>
                </a:solidFill>
              </a:rPr>
              <a:t>Greta Ruperto </a:t>
            </a:r>
            <a:endParaRPr/>
          </a:p>
          <a:p>
            <a:pPr indent="0" lvl="0" marL="0" rtl="0" algn="l">
              <a:lnSpc>
                <a:spcPct val="100000"/>
              </a:lnSpc>
              <a:spcBef>
                <a:spcPts val="0"/>
              </a:spcBef>
              <a:spcAft>
                <a:spcPts val="0"/>
              </a:spcAft>
              <a:buClr>
                <a:srgbClr val="202020"/>
              </a:buClr>
              <a:buSzPts val="1800"/>
              <a:buNone/>
            </a:pPr>
            <a:r>
              <a:rPr lang="en-US">
                <a:solidFill>
                  <a:srgbClr val="202020"/>
                </a:solidFill>
              </a:rPr>
              <a:t>Senior Academic Advisor, PhDs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idx="1" type="body"/>
          </p:nvPr>
        </p:nvSpPr>
        <p:spPr>
          <a:xfrm>
            <a:off x="3154363" y="3044825"/>
            <a:ext cx="5883275" cy="76835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chemeClr val="lt1"/>
              </a:buClr>
              <a:buSzPts val="4400"/>
              <a:buNone/>
            </a:pPr>
            <a:r>
              <a:rPr lang="en-US"/>
              <a:t>Thesis Defense Basics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idx="1" type="body"/>
          </p:nvPr>
        </p:nvSpPr>
        <p:spPr>
          <a:xfrm>
            <a:off x="2223301" y="2935288"/>
            <a:ext cx="4289425" cy="2246313"/>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202020"/>
              </a:buClr>
              <a:buSzPts val="2000"/>
              <a:buNone/>
            </a:pPr>
            <a:r>
              <a:rPr lang="en-US">
                <a:solidFill>
                  <a:srgbClr val="202020"/>
                </a:solidFill>
              </a:rPr>
              <a:t>Once a student has completed all the research that was agreed upon at the Ph.D. prospectus meeting, the student must write a Ph.D. thesis and orally defend it. </a:t>
            </a:r>
            <a:endParaRPr/>
          </a:p>
          <a:p>
            <a:pPr indent="0" lvl="0" marL="0" rtl="0" algn="l">
              <a:lnSpc>
                <a:spcPct val="100000"/>
              </a:lnSpc>
              <a:spcBef>
                <a:spcPts val="2000"/>
              </a:spcBef>
              <a:spcAft>
                <a:spcPts val="0"/>
              </a:spcAft>
              <a:buClr>
                <a:srgbClr val="5D5D5D"/>
              </a:buClr>
              <a:buSzPts val="2000"/>
              <a:buNone/>
            </a:pPr>
            <a:r>
              <a:t/>
            </a:r>
            <a:endParaRPr/>
          </a:p>
        </p:txBody>
      </p:sp>
      <p:sp>
        <p:nvSpPr>
          <p:cNvPr id="147" name="Google Shape;147;p5"/>
          <p:cNvSpPr txBox="1"/>
          <p:nvPr>
            <p:ph idx="2" type="body"/>
          </p:nvPr>
        </p:nvSpPr>
        <p:spPr>
          <a:xfrm>
            <a:off x="2223301" y="928760"/>
            <a:ext cx="8256602"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Planning the Defense</a:t>
            </a:r>
            <a:endParaRPr/>
          </a:p>
        </p:txBody>
      </p:sp>
      <p:sp>
        <p:nvSpPr>
          <p:cNvPr id="148" name="Google Shape;148;p5"/>
          <p:cNvSpPr txBox="1"/>
          <p:nvPr>
            <p:ph idx="3" type="body"/>
          </p:nvPr>
        </p:nvSpPr>
        <p:spPr>
          <a:xfrm>
            <a:off x="2223301" y="2257939"/>
            <a:ext cx="4669105" cy="40005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rgbClr val="202020"/>
              </a:buClr>
              <a:buSzPts val="2000"/>
              <a:buNone/>
            </a:pPr>
            <a:r>
              <a:rPr i="1" lang="en-US">
                <a:solidFill>
                  <a:srgbClr val="202020"/>
                </a:solidFill>
              </a:rPr>
              <a:t>When should I start writing a dissertation?</a:t>
            </a:r>
            <a:endParaRPr/>
          </a:p>
        </p:txBody>
      </p:sp>
      <p:sp>
        <p:nvSpPr>
          <p:cNvPr id="149" name="Google Shape;149;p5"/>
          <p:cNvSpPr txBox="1"/>
          <p:nvPr>
            <p:ph idx="4" type="body"/>
          </p:nvPr>
        </p:nvSpPr>
        <p:spPr>
          <a:xfrm>
            <a:off x="7272872" y="2257939"/>
            <a:ext cx="4288651" cy="400050"/>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rgbClr val="202020"/>
              </a:buClr>
              <a:buSzPts val="2000"/>
              <a:buNone/>
            </a:pPr>
            <a:r>
              <a:rPr i="1" lang="en-US">
                <a:solidFill>
                  <a:srgbClr val="202020"/>
                </a:solidFill>
              </a:rPr>
              <a:t>What is the latest I can complete the PhD program?</a:t>
            </a:r>
            <a:endParaRPr/>
          </a:p>
        </p:txBody>
      </p:sp>
      <p:sp>
        <p:nvSpPr>
          <p:cNvPr id="150" name="Google Shape;150;p5"/>
          <p:cNvSpPr txBox="1"/>
          <p:nvPr>
            <p:ph idx="5" type="body"/>
          </p:nvPr>
        </p:nvSpPr>
        <p:spPr>
          <a:xfrm>
            <a:off x="7272098" y="2974975"/>
            <a:ext cx="4289425" cy="2246313"/>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202020"/>
              </a:buClr>
              <a:buSzPts val="2000"/>
              <a:buNone/>
            </a:pPr>
            <a:r>
              <a:rPr lang="en-US">
                <a:solidFill>
                  <a:srgbClr val="202020"/>
                </a:solidFill>
              </a:rPr>
              <a:t>Students must complete the program within 6 years after passing the qualifying examination</a:t>
            </a:r>
            <a:endParaRPr/>
          </a:p>
        </p:txBody>
      </p:sp>
      <p:sp>
        <p:nvSpPr>
          <p:cNvPr id="151" name="Google Shape;151;p5"/>
          <p:cNvSpPr txBox="1"/>
          <p:nvPr>
            <p:ph idx="12" type="sldNum"/>
          </p:nvPr>
        </p:nvSpPr>
        <p:spPr>
          <a:xfrm>
            <a:off x="2347165" y="6318250"/>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157" name="Google Shape;157;p6"/>
          <p:cNvSpPr txBox="1"/>
          <p:nvPr>
            <p:ph idx="1" type="body"/>
          </p:nvPr>
        </p:nvSpPr>
        <p:spPr>
          <a:xfrm>
            <a:off x="2391393" y="932656"/>
            <a:ext cx="8346738" cy="646112"/>
          </a:xfrm>
          <a:prstGeom prst="rect">
            <a:avLst/>
          </a:prstGeom>
          <a:noFill/>
          <a:ln>
            <a:noFill/>
          </a:ln>
        </p:spPr>
        <p:txBody>
          <a:bodyPr anchorCtr="0" anchor="ctr" bIns="45700" lIns="45700" spcFirstLastPara="1" rIns="45700" wrap="square" tIns="45700">
            <a:no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CIT’s policy on PhD completion timeline</a:t>
            </a:r>
            <a:endParaRPr/>
          </a:p>
        </p:txBody>
      </p:sp>
      <p:sp>
        <p:nvSpPr>
          <p:cNvPr id="158" name="Google Shape;158;p6"/>
          <p:cNvSpPr txBox="1"/>
          <p:nvPr>
            <p:ph idx="2" type="body"/>
          </p:nvPr>
        </p:nvSpPr>
        <p:spPr>
          <a:xfrm>
            <a:off x="2393950" y="2535238"/>
            <a:ext cx="8651678" cy="3067050"/>
          </a:xfrm>
          <a:prstGeom prst="rect">
            <a:avLst/>
          </a:prstGeom>
          <a:noFill/>
          <a:ln>
            <a:noFill/>
          </a:ln>
        </p:spPr>
        <p:txBody>
          <a:bodyPr anchorCtr="0" anchor="t" bIns="45700" lIns="45700" spcFirstLastPara="1" rIns="45700" wrap="square" tIns="45700">
            <a:normAutofit/>
          </a:bodyPr>
          <a:lstStyle/>
          <a:p>
            <a:pPr indent="-347472" lvl="0" marL="347472" rtl="0" algn="l">
              <a:lnSpc>
                <a:spcPct val="100000"/>
              </a:lnSpc>
              <a:spcBef>
                <a:spcPts val="0"/>
              </a:spcBef>
              <a:spcAft>
                <a:spcPts val="0"/>
              </a:spcAft>
              <a:buClr>
                <a:srgbClr val="202020"/>
              </a:buClr>
              <a:buSzPts val="2000"/>
              <a:buChar char="•"/>
            </a:pPr>
            <a:r>
              <a:rPr lang="en-US">
                <a:solidFill>
                  <a:srgbClr val="202020"/>
                </a:solidFill>
              </a:rPr>
              <a:t>ECE adheres to </a:t>
            </a:r>
            <a:r>
              <a:rPr b="1" lang="en-US">
                <a:solidFill>
                  <a:srgbClr val="202020"/>
                </a:solidFill>
              </a:rPr>
              <a:t>CIT's policy </a:t>
            </a:r>
            <a:r>
              <a:rPr lang="en-US">
                <a:solidFill>
                  <a:srgbClr val="202020"/>
                </a:solidFill>
              </a:rPr>
              <a:t>on Ph.D. completion timelines. </a:t>
            </a:r>
            <a:endParaRPr/>
          </a:p>
          <a:p>
            <a:pPr indent="-347472" lvl="0" marL="347472" rtl="0" algn="l">
              <a:lnSpc>
                <a:spcPct val="100000"/>
              </a:lnSpc>
              <a:spcBef>
                <a:spcPts val="2000"/>
              </a:spcBef>
              <a:spcAft>
                <a:spcPts val="0"/>
              </a:spcAft>
              <a:buClr>
                <a:srgbClr val="202020"/>
              </a:buClr>
              <a:buSzPts val="2000"/>
              <a:buChar char="•"/>
            </a:pPr>
            <a:r>
              <a:rPr lang="en-US">
                <a:solidFill>
                  <a:srgbClr val="202020"/>
                </a:solidFill>
              </a:rPr>
              <a:t>The CIT policy is as follows: "Passing the Ph.D. qualifying examination admits a student to candidacy for the Ph.D. degree for a period of no longer than six calendar years. </a:t>
            </a:r>
            <a:endParaRPr/>
          </a:p>
          <a:p>
            <a:pPr indent="-347472" lvl="0" marL="347472" rtl="0" algn="l">
              <a:lnSpc>
                <a:spcPct val="100000"/>
              </a:lnSpc>
              <a:spcBef>
                <a:spcPts val="2000"/>
              </a:spcBef>
              <a:spcAft>
                <a:spcPts val="0"/>
              </a:spcAft>
              <a:buClr>
                <a:srgbClr val="202020"/>
              </a:buClr>
              <a:buSzPts val="2000"/>
              <a:buChar char="•"/>
            </a:pPr>
            <a:r>
              <a:rPr lang="en-US">
                <a:solidFill>
                  <a:srgbClr val="202020"/>
                </a:solidFill>
              </a:rPr>
              <a:t>If, at the end of this six-year period, the Ph.D. has not been awarded, the student must reapply for admission to the graduate program. </a:t>
            </a:r>
            <a:endParaRPr/>
          </a:p>
          <a:p>
            <a:pPr indent="-220472" lvl="0" marL="347472" rtl="0" algn="l">
              <a:lnSpc>
                <a:spcPct val="100000"/>
              </a:lnSpc>
              <a:spcBef>
                <a:spcPts val="2000"/>
              </a:spcBef>
              <a:spcAft>
                <a:spcPts val="0"/>
              </a:spcAft>
              <a:buClr>
                <a:srgbClr val="5D5D5D"/>
              </a:buClr>
              <a:buSzPts val="2000"/>
              <a:buNone/>
            </a:pPr>
            <a:r>
              <a:t/>
            </a:r>
            <a:endParaRPr/>
          </a:p>
          <a:p>
            <a:pPr indent="-220472" lvl="0" marL="347472" rtl="0" algn="l">
              <a:lnSpc>
                <a:spcPct val="100000"/>
              </a:lnSpc>
              <a:spcBef>
                <a:spcPts val="2000"/>
              </a:spcBef>
              <a:spcAft>
                <a:spcPts val="0"/>
              </a:spcAft>
              <a:buClr>
                <a:srgbClr val="5D5D5D"/>
              </a:buClr>
              <a:buSzPts val="2000"/>
              <a:buNone/>
            </a:pPr>
            <a:r>
              <a:t/>
            </a:r>
            <a:endParaRPr/>
          </a:p>
        </p:txBody>
      </p:sp>
      <p:sp>
        <p:nvSpPr>
          <p:cNvPr id="159" name="Google Shape;159;p6"/>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165" name="Google Shape;165;p7"/>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Deferment of the Defense</a:t>
            </a:r>
            <a:endParaRPr/>
          </a:p>
          <a:p>
            <a:pPr indent="0" lvl="0" marL="0" rtl="0" algn="l">
              <a:lnSpc>
                <a:spcPct val="90000"/>
              </a:lnSpc>
              <a:spcBef>
                <a:spcPts val="1000"/>
              </a:spcBef>
              <a:spcAft>
                <a:spcPts val="0"/>
              </a:spcAft>
              <a:buClr>
                <a:srgbClr val="5D5D5D"/>
              </a:buClr>
              <a:buSzPts val="3600"/>
              <a:buNone/>
            </a:pPr>
            <a:r>
              <a:t/>
            </a:r>
            <a:endParaRPr/>
          </a:p>
        </p:txBody>
      </p:sp>
      <p:sp>
        <p:nvSpPr>
          <p:cNvPr id="166" name="Google Shape;166;p7"/>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202020"/>
              </a:buClr>
              <a:buSzPts val="2000"/>
              <a:buNone/>
            </a:pPr>
            <a:r>
              <a:rPr b="1" i="1" lang="en-US">
                <a:solidFill>
                  <a:srgbClr val="202020"/>
                </a:solidFill>
                <a:latin typeface="Open Sans"/>
                <a:ea typeface="Open Sans"/>
                <a:cs typeface="Open Sans"/>
                <a:sym typeface="Open Sans"/>
              </a:rPr>
              <a:t>Can I request an extension of my Defense? </a:t>
            </a:r>
            <a:endParaRPr/>
          </a:p>
          <a:p>
            <a:pPr indent="0" lvl="0" marL="0" rtl="0" algn="l">
              <a:lnSpc>
                <a:spcPct val="100000"/>
              </a:lnSpc>
              <a:spcBef>
                <a:spcPts val="2000"/>
              </a:spcBef>
              <a:spcAft>
                <a:spcPts val="0"/>
              </a:spcAft>
              <a:buClr>
                <a:srgbClr val="202020"/>
              </a:buClr>
              <a:buSzPts val="2000"/>
              <a:buNone/>
            </a:pPr>
            <a:r>
              <a:rPr lang="en-US">
                <a:solidFill>
                  <a:srgbClr val="202020"/>
                </a:solidFill>
              </a:rPr>
              <a:t>Students wishing to obtain an extension due to special circumstances must submit a formal petition at least one semester before their timeline expiring. </a:t>
            </a:r>
            <a:endParaRPr/>
          </a:p>
          <a:p>
            <a:pPr indent="-220472" lvl="0" marL="347472" rtl="0" algn="l">
              <a:lnSpc>
                <a:spcPct val="100000"/>
              </a:lnSpc>
              <a:spcBef>
                <a:spcPts val="2000"/>
              </a:spcBef>
              <a:spcAft>
                <a:spcPts val="0"/>
              </a:spcAft>
              <a:buClr>
                <a:srgbClr val="5D5D5D"/>
              </a:buClr>
              <a:buSzPts val="2000"/>
              <a:buNone/>
            </a:pPr>
            <a:r>
              <a:t/>
            </a:r>
            <a:endParaRPr/>
          </a:p>
        </p:txBody>
      </p:sp>
      <p:sp>
        <p:nvSpPr>
          <p:cNvPr id="167" name="Google Shape;167;p7"/>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828282"/>
              </a:buClr>
              <a:buSzPts val="1600"/>
              <a:buFont typeface="Open Sans"/>
              <a:buNone/>
            </a:pPr>
            <a:fld id="{00000000-1234-1234-1234-123412341234}" type="slidenum">
              <a:rPr lang="en-US"/>
              <a:t>‹#›</a:t>
            </a:fld>
            <a:endParaRPr/>
          </a:p>
        </p:txBody>
      </p:sp>
      <p:sp>
        <p:nvSpPr>
          <p:cNvPr id="173" name="Google Shape;173;p8"/>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202020"/>
              </a:buClr>
              <a:buSzPts val="3600"/>
              <a:buNone/>
            </a:pPr>
            <a:r>
              <a:rPr lang="en-US">
                <a:solidFill>
                  <a:srgbClr val="202020"/>
                </a:solidFill>
              </a:rPr>
              <a:t>Defense Modality</a:t>
            </a:r>
            <a:endParaRPr/>
          </a:p>
        </p:txBody>
      </p:sp>
      <p:sp>
        <p:nvSpPr>
          <p:cNvPr id="174" name="Google Shape;174;p8"/>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fontScale="92500" lnSpcReduction="20000"/>
          </a:bodyPr>
          <a:lstStyle/>
          <a:p>
            <a:pPr indent="-347472" lvl="0" marL="347472" rtl="0" algn="l">
              <a:lnSpc>
                <a:spcPct val="100000"/>
              </a:lnSpc>
              <a:spcBef>
                <a:spcPts val="0"/>
              </a:spcBef>
              <a:spcAft>
                <a:spcPts val="0"/>
              </a:spcAft>
              <a:buClr>
                <a:srgbClr val="202020"/>
              </a:buClr>
              <a:buSzPct val="100000"/>
              <a:buChar char="•"/>
            </a:pPr>
            <a:r>
              <a:rPr lang="en-US">
                <a:solidFill>
                  <a:srgbClr val="202020"/>
                </a:solidFill>
              </a:rPr>
              <a:t>The defense must be held in person on the Carnegie Mellon Campus, with the entire Thesis Committee present. </a:t>
            </a:r>
            <a:endParaRPr/>
          </a:p>
          <a:p>
            <a:pPr indent="-347472" lvl="0" marL="347472" rtl="0" algn="l">
              <a:lnSpc>
                <a:spcPct val="100000"/>
              </a:lnSpc>
              <a:spcBef>
                <a:spcPts val="2000"/>
              </a:spcBef>
              <a:spcAft>
                <a:spcPts val="0"/>
              </a:spcAft>
              <a:buClr>
                <a:srgbClr val="202020"/>
              </a:buClr>
              <a:buSzPct val="100000"/>
              <a:buChar char="•"/>
            </a:pPr>
            <a:r>
              <a:rPr lang="en-US">
                <a:solidFill>
                  <a:srgbClr val="202020"/>
                </a:solidFill>
              </a:rPr>
              <a:t>It is desirable to have all committee members participate in person; however, a student is allowed to have one committee member of four participate by teleconferencing. If  of the committee members will need to participate in the meeting remotely, students must complete the livestream consent form. </a:t>
            </a:r>
            <a:endParaRPr/>
          </a:p>
          <a:p>
            <a:pPr indent="-347472" lvl="0" marL="347472" rtl="0" algn="l">
              <a:lnSpc>
                <a:spcPct val="100000"/>
              </a:lnSpc>
              <a:spcBef>
                <a:spcPts val="2000"/>
              </a:spcBef>
              <a:spcAft>
                <a:spcPts val="0"/>
              </a:spcAft>
              <a:buClr>
                <a:srgbClr val="202020"/>
              </a:buClr>
              <a:buSzPct val="100000"/>
              <a:buChar char="•"/>
            </a:pPr>
            <a:r>
              <a:rPr lang="en-US">
                <a:solidFill>
                  <a:srgbClr val="202020"/>
                </a:solidFill>
              </a:rPr>
              <a:t>Any deviation from this policy is exceptional and must be petitioned for approval from the Department. </a:t>
            </a:r>
            <a:endParaRPr/>
          </a:p>
        </p:txBody>
      </p:sp>
      <p:sp>
        <p:nvSpPr>
          <p:cNvPr id="175" name="Google Shape;175;p8"/>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7F7F7F"/>
              </a:buClr>
              <a:buSzPts val="1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idx="1" type="body"/>
          </p:nvPr>
        </p:nvSpPr>
        <p:spPr>
          <a:xfrm>
            <a:off x="3154363" y="3044825"/>
            <a:ext cx="6202288" cy="76835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chemeClr val="lt1"/>
              </a:buClr>
              <a:buSzPts val="4400"/>
              <a:buNone/>
            </a:pPr>
            <a:r>
              <a:rPr lang="en-US"/>
              <a:t>Thesis defense process &amp; Required documents</a:t>
            </a:r>
            <a:endParaRPr/>
          </a:p>
          <a:p>
            <a:pPr indent="0" lvl="0" marL="0" rtl="0" algn="ctr">
              <a:lnSpc>
                <a:spcPct val="100000"/>
              </a:lnSpc>
              <a:spcBef>
                <a:spcPts val="0"/>
              </a:spcBef>
              <a:spcAft>
                <a:spcPts val="0"/>
              </a:spcAft>
              <a:buClr>
                <a:schemeClr val="lt1"/>
              </a:buClr>
              <a:buSzPts val="4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MU">
      <a:dk1>
        <a:srgbClr val="404040"/>
      </a:dk1>
      <a:lt1>
        <a:srgbClr val="FFFFFF"/>
      </a:lt1>
      <a:dk2>
        <a:srgbClr val="898989"/>
      </a:dk2>
      <a:lt2>
        <a:srgbClr val="BABABA"/>
      </a:lt2>
      <a:accent1>
        <a:srgbClr val="BB0000"/>
      </a:accent1>
      <a:accent2>
        <a:srgbClr val="404040"/>
      </a:accent2>
      <a:accent3>
        <a:srgbClr val="BABABA"/>
      </a:accent3>
      <a:accent4>
        <a:srgbClr val="00337F"/>
      </a:accent4>
      <a:accent5>
        <a:srgbClr val="AA6600"/>
      </a:accent5>
      <a:accent6>
        <a:srgbClr val="006677"/>
      </a:accent6>
      <a:hlink>
        <a:srgbClr val="00337F"/>
      </a:hlink>
      <a:folHlink>
        <a:srgbClr val="AA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2023-10-04T19:04:43Z</dcterms:created>
  <dc:creator>Greta Ruperto</dc:creator>
</cp:coreProperties>
</file>