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b2JrKsSAJiVDVEk94x44iKdbQ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solidFill>
                  <a:srgbClr val="222222"/>
                </a:solidFill>
                <a:highlight>
                  <a:srgbClr val="FFFFFF"/>
                </a:highlight>
                <a:latin typeface="Arial"/>
                <a:ea typeface="Arial"/>
                <a:cs typeface="Arial"/>
                <a:sym typeface="Arial"/>
              </a:rPr>
              <a:t>Students can select excerpts of the chosen paper, but  but at the top of any reference that has been excerpted,</a:t>
            </a: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students must denote exactly what changes you made to the original reference.</a:t>
            </a: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highlight>
                <a:srgbClr val="FFFFFF"/>
              </a:highlight>
              <a:latin typeface="Arial"/>
              <a:ea typeface="Arial"/>
              <a:cs typeface="Arial"/>
              <a:sym typeface="Arial"/>
            </a:endParaRPr>
          </a:p>
        </p:txBody>
      </p:sp>
      <p:sp>
        <p:nvSpPr>
          <p:cNvPr id="188" name="Google Shape;188;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b9be71e4e_0_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7b9be71e4e_0_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7b9be71e4e_0_1: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3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3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4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4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4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4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4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4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5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5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5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5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5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5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5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5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5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5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6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6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6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6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5"/>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00" b="0" i="0">
                <a:solidFill>
                  <a:srgbClr val="5D5D5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5"/>
          <p:cNvSpPr txBox="1">
            <a:spLocks noGrp="1"/>
          </p:cNvSpPr>
          <p:nvPr>
            <p:ph type="body" idx="1"/>
          </p:nvPr>
        </p:nvSpPr>
        <p:spPr>
          <a:xfrm>
            <a:off x="1524637" y="2527719"/>
            <a:ext cx="9142724" cy="310387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000" b="0" i="0">
                <a:solidFill>
                  <a:srgbClr val="5D5D5D"/>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6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5"/>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pic>
        <p:nvPicPr>
          <p:cNvPr id="26" name="Google Shape;26;p66"/>
          <p:cNvPicPr preferRelativeResize="0"/>
          <p:nvPr/>
        </p:nvPicPr>
        <p:blipFill rotWithShape="1">
          <a:blip r:embed="rId2">
            <a:alphaModFix/>
          </a:blip>
          <a:srcRect/>
          <a:stretch/>
        </p:blipFill>
        <p:spPr>
          <a:xfrm>
            <a:off x="0" y="0"/>
            <a:ext cx="12191999" cy="6857999"/>
          </a:xfrm>
          <a:prstGeom prst="rect">
            <a:avLst/>
          </a:prstGeom>
          <a:noFill/>
          <a:ln>
            <a:noFill/>
          </a:ln>
        </p:spPr>
      </p:pic>
      <p:pic>
        <p:nvPicPr>
          <p:cNvPr id="27" name="Google Shape;27;p66"/>
          <p:cNvPicPr preferRelativeResize="0"/>
          <p:nvPr/>
        </p:nvPicPr>
        <p:blipFill rotWithShape="1">
          <a:blip r:embed="rId3">
            <a:alphaModFix/>
          </a:blip>
          <a:srcRect/>
          <a:stretch/>
        </p:blipFill>
        <p:spPr>
          <a:xfrm>
            <a:off x="8985504" y="6376415"/>
            <a:ext cx="2877311" cy="252983"/>
          </a:xfrm>
          <a:prstGeom prst="rect">
            <a:avLst/>
          </a:prstGeom>
          <a:noFill/>
          <a:ln>
            <a:noFill/>
          </a:ln>
        </p:spPr>
      </p:pic>
      <p:sp>
        <p:nvSpPr>
          <p:cNvPr id="28" name="Google Shape;28;p66"/>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00" b="0" i="0">
                <a:solidFill>
                  <a:srgbClr val="5D5D5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2"/>
        <p:cNvGrpSpPr/>
        <p:nvPr/>
      </p:nvGrpSpPr>
      <p:grpSpPr>
        <a:xfrm>
          <a:off x="0" y="0"/>
          <a:ext cx="0" cy="0"/>
          <a:chOff x="0" y="0"/>
          <a:chExt cx="0" cy="0"/>
        </a:xfrm>
      </p:grpSpPr>
      <p:pic>
        <p:nvPicPr>
          <p:cNvPr id="33" name="Google Shape;33;p67"/>
          <p:cNvPicPr preferRelativeResize="0"/>
          <p:nvPr/>
        </p:nvPicPr>
        <p:blipFill rotWithShape="1">
          <a:blip r:embed="rId2">
            <a:alphaModFix/>
          </a:blip>
          <a:srcRect/>
          <a:stretch/>
        </p:blipFill>
        <p:spPr>
          <a:xfrm>
            <a:off x="0" y="0"/>
            <a:ext cx="12191999" cy="6857999"/>
          </a:xfrm>
          <a:prstGeom prst="rect">
            <a:avLst/>
          </a:prstGeom>
          <a:noFill/>
          <a:ln>
            <a:noFill/>
          </a:ln>
        </p:spPr>
      </p:pic>
      <p:sp>
        <p:nvSpPr>
          <p:cNvPr id="34" name="Google Shape;34;p67"/>
          <p:cNvSpPr/>
          <p:nvPr/>
        </p:nvSpPr>
        <p:spPr>
          <a:xfrm>
            <a:off x="1152144" y="0"/>
            <a:ext cx="11040110" cy="6858000"/>
          </a:xfrm>
          <a:custGeom>
            <a:avLst/>
            <a:gdLst/>
            <a:ahLst/>
            <a:cxnLst/>
            <a:rect l="l" t="t" r="r" b="b"/>
            <a:pathLst>
              <a:path w="11040110" h="6858000" extrusionOk="0">
                <a:moveTo>
                  <a:pt x="11039856" y="0"/>
                </a:moveTo>
                <a:lnTo>
                  <a:pt x="0" y="0"/>
                </a:lnTo>
                <a:lnTo>
                  <a:pt x="0" y="6858000"/>
                </a:lnTo>
                <a:lnTo>
                  <a:pt x="11039856" y="6858000"/>
                </a:lnTo>
                <a:lnTo>
                  <a:pt x="11039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67"/>
          <p:cNvSpPr/>
          <p:nvPr/>
        </p:nvSpPr>
        <p:spPr>
          <a:xfrm>
            <a:off x="2383536" y="2001011"/>
            <a:ext cx="9177655" cy="0"/>
          </a:xfrm>
          <a:custGeom>
            <a:avLst/>
            <a:gdLst/>
            <a:ahLst/>
            <a:cxnLst/>
            <a:rect l="l" t="t" r="r" b="b"/>
            <a:pathLst>
              <a:path w="9177655" h="120000" extrusionOk="0">
                <a:moveTo>
                  <a:pt x="0" y="0"/>
                </a:moveTo>
                <a:lnTo>
                  <a:pt x="9177401"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6" name="Google Shape;36;p67"/>
          <p:cNvPicPr preferRelativeResize="0"/>
          <p:nvPr/>
        </p:nvPicPr>
        <p:blipFill rotWithShape="1">
          <a:blip r:embed="rId3">
            <a:alphaModFix/>
          </a:blip>
          <a:srcRect/>
          <a:stretch/>
        </p:blipFill>
        <p:spPr>
          <a:xfrm>
            <a:off x="8985503" y="6376415"/>
            <a:ext cx="2877311" cy="252983"/>
          </a:xfrm>
          <a:prstGeom prst="rect">
            <a:avLst/>
          </a:prstGeom>
          <a:noFill/>
          <a:ln>
            <a:noFill/>
          </a:ln>
        </p:spPr>
      </p:pic>
      <p:sp>
        <p:nvSpPr>
          <p:cNvPr id="37" name="Google Shape;37;p67"/>
          <p:cNvSpPr/>
          <p:nvPr/>
        </p:nvSpPr>
        <p:spPr>
          <a:xfrm>
            <a:off x="6861809" y="2625089"/>
            <a:ext cx="36830" cy="2600325"/>
          </a:xfrm>
          <a:custGeom>
            <a:avLst/>
            <a:gdLst/>
            <a:ahLst/>
            <a:cxnLst/>
            <a:rect l="l" t="t" r="r" b="b"/>
            <a:pathLst>
              <a:path w="36829" h="2600325" extrusionOk="0">
                <a:moveTo>
                  <a:pt x="36575" y="0"/>
                </a:moveTo>
                <a:lnTo>
                  <a:pt x="0" y="2599944"/>
                </a:lnTo>
              </a:path>
            </a:pathLst>
          </a:custGeom>
          <a:noFill/>
          <a:ln w="198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67"/>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00" b="0" i="0">
                <a:solidFill>
                  <a:srgbClr val="5D5D5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body" idx="2"/>
          </p:nvPr>
        </p:nvSpPr>
        <p:spPr>
          <a:xfrm>
            <a:off x="7302036" y="2413345"/>
            <a:ext cx="4220845" cy="34671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000" b="1" i="0">
                <a:solidFill>
                  <a:srgbClr val="8B0000"/>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6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7"/>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4"/>
        <p:cNvGrpSpPr/>
        <p:nvPr/>
      </p:nvGrpSpPr>
      <p:grpSpPr>
        <a:xfrm>
          <a:off x="0" y="0"/>
          <a:ext cx="0" cy="0"/>
          <a:chOff x="0" y="0"/>
          <a:chExt cx="0" cy="0"/>
        </a:xfrm>
      </p:grpSpPr>
      <p:sp>
        <p:nvSpPr>
          <p:cNvPr id="45" name="Google Shape;45;p6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8"/>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
        <p:cNvGrpSpPr/>
        <p:nvPr/>
      </p:nvGrpSpPr>
      <p:grpSpPr>
        <a:xfrm>
          <a:off x="0" y="0"/>
          <a:ext cx="0" cy="0"/>
          <a:chOff x="0" y="0"/>
          <a:chExt cx="0" cy="0"/>
        </a:xfrm>
      </p:grpSpPr>
      <p:sp>
        <p:nvSpPr>
          <p:cNvPr id="49" name="Google Shape;49;p69"/>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9"/>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9"/>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4"/>
          <p:cNvPicPr preferRelativeResize="0"/>
          <p:nvPr/>
        </p:nvPicPr>
        <p:blipFill rotWithShape="1">
          <a:blip r:embed="rId7">
            <a:alphaModFix/>
          </a:blip>
          <a:srcRect/>
          <a:stretch/>
        </p:blipFill>
        <p:spPr>
          <a:xfrm>
            <a:off x="0" y="0"/>
            <a:ext cx="12191999" cy="6857999"/>
          </a:xfrm>
          <a:prstGeom prst="rect">
            <a:avLst/>
          </a:prstGeom>
          <a:noFill/>
          <a:ln>
            <a:noFill/>
          </a:ln>
        </p:spPr>
      </p:pic>
      <p:sp>
        <p:nvSpPr>
          <p:cNvPr id="11" name="Google Shape;11;p64"/>
          <p:cNvSpPr/>
          <p:nvPr/>
        </p:nvSpPr>
        <p:spPr>
          <a:xfrm>
            <a:off x="1152144" y="0"/>
            <a:ext cx="11040110" cy="6858000"/>
          </a:xfrm>
          <a:custGeom>
            <a:avLst/>
            <a:gdLst/>
            <a:ahLst/>
            <a:cxnLst/>
            <a:rect l="l" t="t" r="r" b="b"/>
            <a:pathLst>
              <a:path w="11040110" h="6858000" extrusionOk="0">
                <a:moveTo>
                  <a:pt x="11039856" y="0"/>
                </a:moveTo>
                <a:lnTo>
                  <a:pt x="0" y="0"/>
                </a:lnTo>
                <a:lnTo>
                  <a:pt x="0" y="6858000"/>
                </a:lnTo>
                <a:lnTo>
                  <a:pt x="11039856" y="6858000"/>
                </a:lnTo>
                <a:lnTo>
                  <a:pt x="11039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12;p64"/>
          <p:cNvSpPr/>
          <p:nvPr/>
        </p:nvSpPr>
        <p:spPr>
          <a:xfrm>
            <a:off x="2383536" y="2001011"/>
            <a:ext cx="9177655" cy="0"/>
          </a:xfrm>
          <a:custGeom>
            <a:avLst/>
            <a:gdLst/>
            <a:ahLst/>
            <a:cxnLst/>
            <a:rect l="l" t="t" r="r" b="b"/>
            <a:pathLst>
              <a:path w="9177655" h="120000" extrusionOk="0">
                <a:moveTo>
                  <a:pt x="0" y="0"/>
                </a:moveTo>
                <a:lnTo>
                  <a:pt x="9177401"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 name="Google Shape;13;p64"/>
          <p:cNvPicPr preferRelativeResize="0"/>
          <p:nvPr/>
        </p:nvPicPr>
        <p:blipFill rotWithShape="1">
          <a:blip r:embed="rId8">
            <a:alphaModFix/>
          </a:blip>
          <a:srcRect/>
          <a:stretch/>
        </p:blipFill>
        <p:spPr>
          <a:xfrm>
            <a:off x="8985503" y="6376415"/>
            <a:ext cx="2877311" cy="252983"/>
          </a:xfrm>
          <a:prstGeom prst="rect">
            <a:avLst/>
          </a:prstGeom>
          <a:noFill/>
          <a:ln>
            <a:noFill/>
          </a:ln>
        </p:spPr>
      </p:pic>
      <p:sp>
        <p:nvSpPr>
          <p:cNvPr id="14" name="Google Shape;14;p64"/>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5D5D5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64"/>
          <p:cNvSpPr txBox="1">
            <a:spLocks noGrp="1"/>
          </p:cNvSpPr>
          <p:nvPr>
            <p:ph type="body" idx="1"/>
          </p:nvPr>
        </p:nvSpPr>
        <p:spPr>
          <a:xfrm>
            <a:off x="1524637" y="2527719"/>
            <a:ext cx="9142724" cy="310387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5D5D5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6" name="Google Shape;16;p6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6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64"/>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marR="0" lvl="0"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1pPr>
            <a:lvl2pPr marL="170180" marR="0" lvl="1"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2pPr>
            <a:lvl3pPr marL="170180" marR="0" lvl="2"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3pPr>
            <a:lvl4pPr marL="170180" marR="0" lvl="3"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4pPr>
            <a:lvl5pPr marL="170180" marR="0" lvl="4"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5pPr>
            <a:lvl6pPr marL="170180" marR="0" lvl="5"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6pPr>
            <a:lvl7pPr marL="170180" marR="0" lvl="6"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7pPr>
            <a:lvl8pPr marL="170180" marR="0" lvl="7"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8pPr>
            <a:lvl9pPr marL="170180" marR="0" lvl="8" indent="0" algn="l" rtl="0">
              <a:lnSpc>
                <a:spcPct val="100000"/>
              </a:lnSpc>
              <a:spcBef>
                <a:spcPts val="0"/>
              </a:spcBef>
              <a:spcAft>
                <a:spcPts val="0"/>
              </a:spcAft>
              <a:buClr>
                <a:srgbClr val="000000"/>
              </a:buClr>
              <a:buSzPts val="1600"/>
              <a:buFont typeface="Arial"/>
              <a:buNone/>
              <a:defRPr sz="1600" b="0" i="0" u="none" strike="noStrike" cap="none">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prs.apps.ece.cmu.edu/student/declaration/"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orgs.ece.cmu.edu/ego/" TargetMode="External"/><Relationship Id="rId4" Type="http://schemas.openxmlformats.org/officeDocument/2006/relationships/hyperlink" Target="https://www.ece.cmu.edu/academics/phd-ece/qualifying-exam.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a:stretch/>
        </p:blipFill>
        <p:spPr>
          <a:xfrm>
            <a:off x="0" y="0"/>
            <a:ext cx="12191999" cy="6857999"/>
          </a:xfrm>
          <a:prstGeom prst="rect">
            <a:avLst/>
          </a:prstGeom>
          <a:noFill/>
          <a:ln>
            <a:noFill/>
          </a:ln>
        </p:spPr>
      </p:pic>
      <p:grpSp>
        <p:nvGrpSpPr>
          <p:cNvPr id="59" name="Google Shape;59;p1"/>
          <p:cNvGrpSpPr/>
          <p:nvPr/>
        </p:nvGrpSpPr>
        <p:grpSpPr>
          <a:xfrm>
            <a:off x="4972811" y="0"/>
            <a:ext cx="7219315" cy="6858000"/>
            <a:chOff x="4972811" y="0"/>
            <a:chExt cx="7219315" cy="6858000"/>
          </a:xfrm>
        </p:grpSpPr>
        <p:sp>
          <p:nvSpPr>
            <p:cNvPr id="60" name="Google Shape;60;p1"/>
            <p:cNvSpPr/>
            <p:nvPr/>
          </p:nvSpPr>
          <p:spPr>
            <a:xfrm>
              <a:off x="4972811" y="0"/>
              <a:ext cx="7219315" cy="6858000"/>
            </a:xfrm>
            <a:custGeom>
              <a:avLst/>
              <a:gdLst/>
              <a:ahLst/>
              <a:cxnLst/>
              <a:rect l="l" t="t" r="r" b="b"/>
              <a:pathLst>
                <a:path w="7219315" h="6858000" extrusionOk="0">
                  <a:moveTo>
                    <a:pt x="7219188" y="0"/>
                  </a:moveTo>
                  <a:lnTo>
                    <a:pt x="0" y="0"/>
                  </a:lnTo>
                  <a:lnTo>
                    <a:pt x="0" y="6858000"/>
                  </a:lnTo>
                  <a:lnTo>
                    <a:pt x="7219188" y="6858000"/>
                  </a:lnTo>
                  <a:lnTo>
                    <a:pt x="7219188"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61;p1"/>
            <p:cNvSpPr/>
            <p:nvPr/>
          </p:nvSpPr>
          <p:spPr>
            <a:xfrm>
              <a:off x="5775959" y="3745991"/>
              <a:ext cx="5687695" cy="0"/>
            </a:xfrm>
            <a:custGeom>
              <a:avLst/>
              <a:gdLst/>
              <a:ahLst/>
              <a:cxnLst/>
              <a:rect l="l" t="t" r="r" b="b"/>
              <a:pathLst>
                <a:path w="5687695" h="120000" extrusionOk="0">
                  <a:moveTo>
                    <a:pt x="0" y="0"/>
                  </a:moveTo>
                  <a:lnTo>
                    <a:pt x="5687225"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2" name="Google Shape;62;p1"/>
          <p:cNvSpPr/>
          <p:nvPr/>
        </p:nvSpPr>
        <p:spPr>
          <a:xfrm>
            <a:off x="2108250" y="3705135"/>
            <a:ext cx="192405" cy="351790"/>
          </a:xfrm>
          <a:custGeom>
            <a:avLst/>
            <a:gdLst/>
            <a:ahLst/>
            <a:cxnLst/>
            <a:rect l="l" t="t" r="r" b="b"/>
            <a:pathLst>
              <a:path w="192405" h="351789" extrusionOk="0">
                <a:moveTo>
                  <a:pt x="192036" y="0"/>
                </a:moveTo>
                <a:lnTo>
                  <a:pt x="0" y="0"/>
                </a:lnTo>
                <a:lnTo>
                  <a:pt x="0" y="22847"/>
                </a:lnTo>
                <a:lnTo>
                  <a:pt x="0" y="156146"/>
                </a:lnTo>
                <a:lnTo>
                  <a:pt x="0" y="178993"/>
                </a:lnTo>
                <a:lnTo>
                  <a:pt x="0" y="328790"/>
                </a:lnTo>
                <a:lnTo>
                  <a:pt x="0" y="351637"/>
                </a:lnTo>
                <a:lnTo>
                  <a:pt x="192036" y="351637"/>
                </a:lnTo>
                <a:lnTo>
                  <a:pt x="192036" y="328790"/>
                </a:lnTo>
                <a:lnTo>
                  <a:pt x="24993" y="328790"/>
                </a:lnTo>
                <a:lnTo>
                  <a:pt x="24993" y="178993"/>
                </a:lnTo>
                <a:lnTo>
                  <a:pt x="182943" y="178993"/>
                </a:lnTo>
                <a:lnTo>
                  <a:pt x="182943" y="156146"/>
                </a:lnTo>
                <a:lnTo>
                  <a:pt x="24993" y="156146"/>
                </a:lnTo>
                <a:lnTo>
                  <a:pt x="24993" y="22847"/>
                </a:lnTo>
                <a:lnTo>
                  <a:pt x="192036" y="22847"/>
                </a:lnTo>
                <a:lnTo>
                  <a:pt x="192036" y="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63;p1"/>
          <p:cNvSpPr/>
          <p:nvPr/>
        </p:nvSpPr>
        <p:spPr>
          <a:xfrm>
            <a:off x="2366766" y="3682668"/>
            <a:ext cx="24130" cy="374650"/>
          </a:xfrm>
          <a:custGeom>
            <a:avLst/>
            <a:gdLst/>
            <a:ahLst/>
            <a:cxnLst/>
            <a:rect l="l" t="t" r="r" b="b"/>
            <a:pathLst>
              <a:path w="24130" h="374650" extrusionOk="0">
                <a:moveTo>
                  <a:pt x="23862" y="374099"/>
                </a:moveTo>
                <a:lnTo>
                  <a:pt x="0" y="374099"/>
                </a:lnTo>
                <a:lnTo>
                  <a:pt x="0" y="0"/>
                </a:lnTo>
                <a:lnTo>
                  <a:pt x="23862" y="0"/>
                </a:lnTo>
                <a:lnTo>
                  <a:pt x="23862" y="374099"/>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64;p1"/>
          <p:cNvSpPr/>
          <p:nvPr/>
        </p:nvSpPr>
        <p:spPr>
          <a:xfrm>
            <a:off x="2461650" y="3790527"/>
            <a:ext cx="213360" cy="271145"/>
          </a:xfrm>
          <a:custGeom>
            <a:avLst/>
            <a:gdLst/>
            <a:ahLst/>
            <a:cxnLst/>
            <a:rect l="l" t="t" r="r" b="b"/>
            <a:pathLst>
              <a:path w="213360" h="271145" extrusionOk="0">
                <a:moveTo>
                  <a:pt x="120450" y="270782"/>
                </a:moveTo>
                <a:lnTo>
                  <a:pt x="69742" y="262195"/>
                </a:lnTo>
                <a:lnTo>
                  <a:pt x="31817" y="236153"/>
                </a:lnTo>
                <a:lnTo>
                  <a:pt x="7812" y="193861"/>
                </a:lnTo>
                <a:lnTo>
                  <a:pt x="0" y="137945"/>
                </a:lnTo>
                <a:lnTo>
                  <a:pt x="1917" y="108036"/>
                </a:lnTo>
                <a:lnTo>
                  <a:pt x="17258" y="57796"/>
                </a:lnTo>
                <a:lnTo>
                  <a:pt x="47397" y="21075"/>
                </a:lnTo>
                <a:lnTo>
                  <a:pt x="88926" y="2341"/>
                </a:lnTo>
                <a:lnTo>
                  <a:pt x="113632" y="0"/>
                </a:lnTo>
                <a:lnTo>
                  <a:pt x="135462" y="2022"/>
                </a:lnTo>
                <a:lnTo>
                  <a:pt x="154895" y="8089"/>
                </a:lnTo>
                <a:lnTo>
                  <a:pt x="171878" y="18201"/>
                </a:lnTo>
                <a:lnTo>
                  <a:pt x="174745" y="21004"/>
                </a:lnTo>
                <a:lnTo>
                  <a:pt x="113632" y="21004"/>
                </a:lnTo>
                <a:lnTo>
                  <a:pt x="95714" y="22600"/>
                </a:lnTo>
                <a:lnTo>
                  <a:pt x="52839" y="45981"/>
                </a:lnTo>
                <a:lnTo>
                  <a:pt x="29349" y="95476"/>
                </a:lnTo>
                <a:lnTo>
                  <a:pt x="26135" y="117509"/>
                </a:lnTo>
                <a:lnTo>
                  <a:pt x="212914" y="117509"/>
                </a:lnTo>
                <a:lnTo>
                  <a:pt x="213061" y="119779"/>
                </a:lnTo>
                <a:lnTo>
                  <a:pt x="213061" y="139080"/>
                </a:lnTo>
                <a:lnTo>
                  <a:pt x="24999" y="139080"/>
                </a:lnTo>
                <a:lnTo>
                  <a:pt x="26588" y="164307"/>
                </a:lnTo>
                <a:lnTo>
                  <a:pt x="39141" y="205179"/>
                </a:lnTo>
                <a:lnTo>
                  <a:pt x="79898" y="242256"/>
                </a:lnTo>
                <a:lnTo>
                  <a:pt x="120450" y="249210"/>
                </a:lnTo>
                <a:lnTo>
                  <a:pt x="202834" y="249210"/>
                </a:lnTo>
                <a:lnTo>
                  <a:pt x="202834" y="254319"/>
                </a:lnTo>
                <a:lnTo>
                  <a:pt x="161927" y="267376"/>
                </a:lnTo>
                <a:lnTo>
                  <a:pt x="131645" y="270569"/>
                </a:lnTo>
                <a:lnTo>
                  <a:pt x="120450" y="270782"/>
                </a:lnTo>
                <a:close/>
              </a:path>
              <a:path w="213360" h="271145" extrusionOk="0">
                <a:moveTo>
                  <a:pt x="212914" y="117509"/>
                </a:moveTo>
                <a:lnTo>
                  <a:pt x="188062" y="117509"/>
                </a:lnTo>
                <a:lnTo>
                  <a:pt x="186793" y="96123"/>
                </a:lnTo>
                <a:lnTo>
                  <a:pt x="183020" y="77133"/>
                </a:lnTo>
                <a:lnTo>
                  <a:pt x="157417" y="35373"/>
                </a:lnTo>
                <a:lnTo>
                  <a:pt x="113632" y="21004"/>
                </a:lnTo>
                <a:lnTo>
                  <a:pt x="174745" y="21004"/>
                </a:lnTo>
                <a:lnTo>
                  <a:pt x="186358" y="32357"/>
                </a:lnTo>
                <a:lnTo>
                  <a:pt x="197961" y="49928"/>
                </a:lnTo>
                <a:lnTo>
                  <a:pt x="206314" y="70321"/>
                </a:lnTo>
                <a:lnTo>
                  <a:pt x="211366" y="93586"/>
                </a:lnTo>
                <a:lnTo>
                  <a:pt x="212914" y="117509"/>
                </a:lnTo>
                <a:close/>
              </a:path>
              <a:path w="213360" h="271145" extrusionOk="0">
                <a:moveTo>
                  <a:pt x="202834" y="249210"/>
                </a:moveTo>
                <a:lnTo>
                  <a:pt x="120450" y="249210"/>
                </a:lnTo>
                <a:lnTo>
                  <a:pt x="131210" y="249006"/>
                </a:lnTo>
                <a:lnTo>
                  <a:pt x="141331" y="248429"/>
                </a:lnTo>
                <a:lnTo>
                  <a:pt x="178900" y="241262"/>
                </a:lnTo>
                <a:lnTo>
                  <a:pt x="202834" y="232747"/>
                </a:lnTo>
                <a:lnTo>
                  <a:pt x="202834" y="24921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65;p1"/>
          <p:cNvSpPr/>
          <p:nvPr/>
        </p:nvSpPr>
        <p:spPr>
          <a:xfrm>
            <a:off x="2722435" y="3732631"/>
            <a:ext cx="367030" cy="328930"/>
          </a:xfrm>
          <a:custGeom>
            <a:avLst/>
            <a:gdLst/>
            <a:ahLst/>
            <a:cxnLst/>
            <a:rect l="l" t="t" r="r" b="b"/>
            <a:pathLst>
              <a:path w="367030" h="328929" extrusionOk="0">
                <a:moveTo>
                  <a:pt x="188061" y="69824"/>
                </a:moveTo>
                <a:lnTo>
                  <a:pt x="172504" y="64604"/>
                </a:lnTo>
                <a:lnTo>
                  <a:pt x="156527" y="60883"/>
                </a:lnTo>
                <a:lnTo>
                  <a:pt x="140119" y="58648"/>
                </a:lnTo>
                <a:lnTo>
                  <a:pt x="123291" y="57899"/>
                </a:lnTo>
                <a:lnTo>
                  <a:pt x="96227" y="60147"/>
                </a:lnTo>
                <a:lnTo>
                  <a:pt x="51054" y="78257"/>
                </a:lnTo>
                <a:lnTo>
                  <a:pt x="18694" y="114007"/>
                </a:lnTo>
                <a:lnTo>
                  <a:pt x="2108" y="164642"/>
                </a:lnTo>
                <a:lnTo>
                  <a:pt x="0" y="195275"/>
                </a:lnTo>
                <a:lnTo>
                  <a:pt x="2006" y="225069"/>
                </a:lnTo>
                <a:lnTo>
                  <a:pt x="17970" y="274231"/>
                </a:lnTo>
                <a:lnTo>
                  <a:pt x="49174" y="309041"/>
                </a:lnTo>
                <a:lnTo>
                  <a:pt x="93256" y="326542"/>
                </a:lnTo>
                <a:lnTo>
                  <a:pt x="119875" y="328688"/>
                </a:lnTo>
                <a:lnTo>
                  <a:pt x="139039" y="327939"/>
                </a:lnTo>
                <a:lnTo>
                  <a:pt x="185216" y="316763"/>
                </a:lnTo>
                <a:lnTo>
                  <a:pt x="169570" y="300164"/>
                </a:lnTo>
                <a:lnTo>
                  <a:pt x="153327" y="304063"/>
                </a:lnTo>
                <a:lnTo>
                  <a:pt x="136563" y="306362"/>
                </a:lnTo>
                <a:lnTo>
                  <a:pt x="119316" y="307111"/>
                </a:lnTo>
                <a:lnTo>
                  <a:pt x="98336" y="305295"/>
                </a:lnTo>
                <a:lnTo>
                  <a:pt x="49999" y="277596"/>
                </a:lnTo>
                <a:lnTo>
                  <a:pt x="31318" y="241896"/>
                </a:lnTo>
                <a:lnTo>
                  <a:pt x="24993" y="194716"/>
                </a:lnTo>
                <a:lnTo>
                  <a:pt x="26581" y="168313"/>
                </a:lnTo>
                <a:lnTo>
                  <a:pt x="39141" y="125501"/>
                </a:lnTo>
                <a:lnTo>
                  <a:pt x="63830" y="96240"/>
                </a:lnTo>
                <a:lnTo>
                  <a:pt x="100253" y="81368"/>
                </a:lnTo>
                <a:lnTo>
                  <a:pt x="122720" y="79476"/>
                </a:lnTo>
                <a:lnTo>
                  <a:pt x="135712" y="80213"/>
                </a:lnTo>
                <a:lnTo>
                  <a:pt x="149923" y="82384"/>
                </a:lnTo>
                <a:lnTo>
                  <a:pt x="165303" y="85940"/>
                </a:lnTo>
                <a:lnTo>
                  <a:pt x="181813" y="90830"/>
                </a:lnTo>
                <a:lnTo>
                  <a:pt x="188061" y="69824"/>
                </a:lnTo>
                <a:close/>
              </a:path>
              <a:path w="367030" h="328929" extrusionOk="0">
                <a:moveTo>
                  <a:pt x="366458" y="303707"/>
                </a:moveTo>
                <a:lnTo>
                  <a:pt x="357936" y="305523"/>
                </a:lnTo>
                <a:lnTo>
                  <a:pt x="348564" y="306755"/>
                </a:lnTo>
                <a:lnTo>
                  <a:pt x="338340" y="307454"/>
                </a:lnTo>
                <a:lnTo>
                  <a:pt x="327253" y="307682"/>
                </a:lnTo>
                <a:lnTo>
                  <a:pt x="316839" y="306819"/>
                </a:lnTo>
                <a:lnTo>
                  <a:pt x="286143" y="275183"/>
                </a:lnTo>
                <a:lnTo>
                  <a:pt x="283514" y="249212"/>
                </a:lnTo>
                <a:lnTo>
                  <a:pt x="283514" y="83451"/>
                </a:lnTo>
                <a:lnTo>
                  <a:pt x="360210" y="83451"/>
                </a:lnTo>
                <a:lnTo>
                  <a:pt x="360210" y="63017"/>
                </a:lnTo>
                <a:lnTo>
                  <a:pt x="283514" y="63017"/>
                </a:lnTo>
                <a:lnTo>
                  <a:pt x="283514" y="0"/>
                </a:lnTo>
                <a:lnTo>
                  <a:pt x="271005" y="0"/>
                </a:lnTo>
                <a:lnTo>
                  <a:pt x="259080" y="59042"/>
                </a:lnTo>
                <a:lnTo>
                  <a:pt x="220446" y="69824"/>
                </a:lnTo>
                <a:lnTo>
                  <a:pt x="220446" y="83451"/>
                </a:lnTo>
                <a:lnTo>
                  <a:pt x="259080" y="83451"/>
                </a:lnTo>
                <a:lnTo>
                  <a:pt x="259080" y="252044"/>
                </a:lnTo>
                <a:lnTo>
                  <a:pt x="260134" y="270687"/>
                </a:lnTo>
                <a:lnTo>
                  <a:pt x="275551" y="310515"/>
                </a:lnTo>
                <a:lnTo>
                  <a:pt x="310705" y="327596"/>
                </a:lnTo>
                <a:lnTo>
                  <a:pt x="326694" y="328688"/>
                </a:lnTo>
                <a:lnTo>
                  <a:pt x="337781" y="328358"/>
                </a:lnTo>
                <a:lnTo>
                  <a:pt x="348068" y="327342"/>
                </a:lnTo>
                <a:lnTo>
                  <a:pt x="357606" y="325577"/>
                </a:lnTo>
                <a:lnTo>
                  <a:pt x="366458" y="323011"/>
                </a:lnTo>
                <a:lnTo>
                  <a:pt x="366458" y="303707"/>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66;p1"/>
          <p:cNvSpPr/>
          <p:nvPr/>
        </p:nvSpPr>
        <p:spPr>
          <a:xfrm>
            <a:off x="3146856" y="3700271"/>
            <a:ext cx="212725" cy="356870"/>
          </a:xfrm>
          <a:custGeom>
            <a:avLst/>
            <a:gdLst/>
            <a:ahLst/>
            <a:cxnLst/>
            <a:rect l="l" t="t" r="r" b="b"/>
            <a:pathLst>
              <a:path w="212725" h="356870" extrusionOk="0">
                <a:moveTo>
                  <a:pt x="138061" y="93662"/>
                </a:moveTo>
                <a:lnTo>
                  <a:pt x="128803" y="92176"/>
                </a:lnTo>
                <a:lnTo>
                  <a:pt x="119811" y="91109"/>
                </a:lnTo>
                <a:lnTo>
                  <a:pt x="111137" y="90474"/>
                </a:lnTo>
                <a:lnTo>
                  <a:pt x="102831" y="90258"/>
                </a:lnTo>
                <a:lnTo>
                  <a:pt x="90157" y="91008"/>
                </a:lnTo>
                <a:lnTo>
                  <a:pt x="49339" y="108877"/>
                </a:lnTo>
                <a:lnTo>
                  <a:pt x="23850" y="142494"/>
                </a:lnTo>
                <a:lnTo>
                  <a:pt x="22148" y="142494"/>
                </a:lnTo>
                <a:lnTo>
                  <a:pt x="19875" y="95377"/>
                </a:lnTo>
                <a:lnTo>
                  <a:pt x="0" y="95377"/>
                </a:lnTo>
                <a:lnTo>
                  <a:pt x="0" y="356501"/>
                </a:lnTo>
                <a:lnTo>
                  <a:pt x="23850" y="356501"/>
                </a:lnTo>
                <a:lnTo>
                  <a:pt x="23850" y="212318"/>
                </a:lnTo>
                <a:lnTo>
                  <a:pt x="25146" y="191554"/>
                </a:lnTo>
                <a:lnTo>
                  <a:pt x="44881" y="140779"/>
                </a:lnTo>
                <a:lnTo>
                  <a:pt x="83794" y="114198"/>
                </a:lnTo>
                <a:lnTo>
                  <a:pt x="99987" y="112407"/>
                </a:lnTo>
                <a:lnTo>
                  <a:pt x="108508" y="112623"/>
                </a:lnTo>
                <a:lnTo>
                  <a:pt x="116967" y="113322"/>
                </a:lnTo>
                <a:lnTo>
                  <a:pt x="125323" y="114554"/>
                </a:lnTo>
                <a:lnTo>
                  <a:pt x="133515" y="116370"/>
                </a:lnTo>
                <a:lnTo>
                  <a:pt x="138061" y="93662"/>
                </a:lnTo>
                <a:close/>
              </a:path>
              <a:path w="212725" h="356870" extrusionOk="0">
                <a:moveTo>
                  <a:pt x="208508" y="95377"/>
                </a:moveTo>
                <a:lnTo>
                  <a:pt x="184645" y="95377"/>
                </a:lnTo>
                <a:lnTo>
                  <a:pt x="184645" y="356501"/>
                </a:lnTo>
                <a:lnTo>
                  <a:pt x="208508" y="356501"/>
                </a:lnTo>
                <a:lnTo>
                  <a:pt x="208508" y="95377"/>
                </a:lnTo>
                <a:close/>
              </a:path>
              <a:path w="212725" h="356870" extrusionOk="0">
                <a:moveTo>
                  <a:pt x="212483" y="15328"/>
                </a:moveTo>
                <a:lnTo>
                  <a:pt x="210781" y="9652"/>
                </a:lnTo>
                <a:lnTo>
                  <a:pt x="205105" y="1701"/>
                </a:lnTo>
                <a:lnTo>
                  <a:pt x="201129" y="0"/>
                </a:lnTo>
                <a:lnTo>
                  <a:pt x="196583" y="0"/>
                </a:lnTo>
                <a:lnTo>
                  <a:pt x="189865" y="1397"/>
                </a:lnTo>
                <a:lnTo>
                  <a:pt x="185077" y="5613"/>
                </a:lnTo>
                <a:lnTo>
                  <a:pt x="182194" y="12700"/>
                </a:lnTo>
                <a:lnTo>
                  <a:pt x="181241" y="22707"/>
                </a:lnTo>
                <a:lnTo>
                  <a:pt x="182194" y="33045"/>
                </a:lnTo>
                <a:lnTo>
                  <a:pt x="185077" y="40309"/>
                </a:lnTo>
                <a:lnTo>
                  <a:pt x="189865" y="44577"/>
                </a:lnTo>
                <a:lnTo>
                  <a:pt x="196583" y="45986"/>
                </a:lnTo>
                <a:lnTo>
                  <a:pt x="201129" y="45986"/>
                </a:lnTo>
                <a:lnTo>
                  <a:pt x="205105" y="44284"/>
                </a:lnTo>
                <a:lnTo>
                  <a:pt x="207937" y="39738"/>
                </a:lnTo>
                <a:lnTo>
                  <a:pt x="210781" y="35763"/>
                </a:lnTo>
                <a:lnTo>
                  <a:pt x="212483" y="30086"/>
                </a:lnTo>
                <a:lnTo>
                  <a:pt x="212483" y="15328"/>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1"/>
          <p:cNvSpPr/>
          <p:nvPr/>
        </p:nvSpPr>
        <p:spPr>
          <a:xfrm>
            <a:off x="3425253" y="3790530"/>
            <a:ext cx="410845" cy="271145"/>
          </a:xfrm>
          <a:custGeom>
            <a:avLst/>
            <a:gdLst/>
            <a:ahLst/>
            <a:cxnLst/>
            <a:rect l="l" t="t" r="r" b="b"/>
            <a:pathLst>
              <a:path w="410845" h="271145" extrusionOk="0">
                <a:moveTo>
                  <a:pt x="188061" y="11925"/>
                </a:moveTo>
                <a:lnTo>
                  <a:pt x="172186" y="6705"/>
                </a:lnTo>
                <a:lnTo>
                  <a:pt x="156095" y="2984"/>
                </a:lnTo>
                <a:lnTo>
                  <a:pt x="139801" y="749"/>
                </a:lnTo>
                <a:lnTo>
                  <a:pt x="123291" y="0"/>
                </a:lnTo>
                <a:lnTo>
                  <a:pt x="95986" y="2247"/>
                </a:lnTo>
                <a:lnTo>
                  <a:pt x="50977" y="20358"/>
                </a:lnTo>
                <a:lnTo>
                  <a:pt x="18453" y="56108"/>
                </a:lnTo>
                <a:lnTo>
                  <a:pt x="2032" y="106743"/>
                </a:lnTo>
                <a:lnTo>
                  <a:pt x="0" y="137375"/>
                </a:lnTo>
                <a:lnTo>
                  <a:pt x="2019" y="167170"/>
                </a:lnTo>
                <a:lnTo>
                  <a:pt x="17970" y="216331"/>
                </a:lnTo>
                <a:lnTo>
                  <a:pt x="49085" y="251142"/>
                </a:lnTo>
                <a:lnTo>
                  <a:pt x="92773" y="268643"/>
                </a:lnTo>
                <a:lnTo>
                  <a:pt x="119316" y="270789"/>
                </a:lnTo>
                <a:lnTo>
                  <a:pt x="138722" y="270040"/>
                </a:lnTo>
                <a:lnTo>
                  <a:pt x="185216" y="258864"/>
                </a:lnTo>
                <a:lnTo>
                  <a:pt x="169557" y="242265"/>
                </a:lnTo>
                <a:lnTo>
                  <a:pt x="153263" y="246164"/>
                </a:lnTo>
                <a:lnTo>
                  <a:pt x="136321" y="248462"/>
                </a:lnTo>
                <a:lnTo>
                  <a:pt x="118745" y="249212"/>
                </a:lnTo>
                <a:lnTo>
                  <a:pt x="97840" y="247396"/>
                </a:lnTo>
                <a:lnTo>
                  <a:pt x="49428" y="219697"/>
                </a:lnTo>
                <a:lnTo>
                  <a:pt x="31038" y="183997"/>
                </a:lnTo>
                <a:lnTo>
                  <a:pt x="24993" y="136817"/>
                </a:lnTo>
                <a:lnTo>
                  <a:pt x="26492" y="110413"/>
                </a:lnTo>
                <a:lnTo>
                  <a:pt x="38658" y="67602"/>
                </a:lnTo>
                <a:lnTo>
                  <a:pt x="63512" y="38341"/>
                </a:lnTo>
                <a:lnTo>
                  <a:pt x="99999" y="23469"/>
                </a:lnTo>
                <a:lnTo>
                  <a:pt x="122720" y="21577"/>
                </a:lnTo>
                <a:lnTo>
                  <a:pt x="135699" y="22313"/>
                </a:lnTo>
                <a:lnTo>
                  <a:pt x="149847" y="24485"/>
                </a:lnTo>
                <a:lnTo>
                  <a:pt x="165061" y="28041"/>
                </a:lnTo>
                <a:lnTo>
                  <a:pt x="181241" y="32931"/>
                </a:lnTo>
                <a:lnTo>
                  <a:pt x="188061" y="11925"/>
                </a:lnTo>
                <a:close/>
              </a:path>
              <a:path w="410845" h="271145" extrusionOk="0">
                <a:moveTo>
                  <a:pt x="410781" y="92532"/>
                </a:moveTo>
                <a:lnTo>
                  <a:pt x="405599" y="51447"/>
                </a:lnTo>
                <a:lnTo>
                  <a:pt x="387642" y="21005"/>
                </a:lnTo>
                <a:lnTo>
                  <a:pt x="377736" y="13030"/>
                </a:lnTo>
                <a:lnTo>
                  <a:pt x="362978" y="6108"/>
                </a:lnTo>
                <a:lnTo>
                  <a:pt x="345579" y="1955"/>
                </a:lnTo>
                <a:lnTo>
                  <a:pt x="325551" y="571"/>
                </a:lnTo>
                <a:lnTo>
                  <a:pt x="304253" y="1841"/>
                </a:lnTo>
                <a:lnTo>
                  <a:pt x="282943" y="5613"/>
                </a:lnTo>
                <a:lnTo>
                  <a:pt x="261632" y="11823"/>
                </a:lnTo>
                <a:lnTo>
                  <a:pt x="240334" y="20434"/>
                </a:lnTo>
                <a:lnTo>
                  <a:pt x="249428" y="41440"/>
                </a:lnTo>
                <a:lnTo>
                  <a:pt x="268490" y="32499"/>
                </a:lnTo>
                <a:lnTo>
                  <a:pt x="287350" y="26111"/>
                </a:lnTo>
                <a:lnTo>
                  <a:pt x="305993" y="22288"/>
                </a:lnTo>
                <a:lnTo>
                  <a:pt x="324421" y="21005"/>
                </a:lnTo>
                <a:lnTo>
                  <a:pt x="340207" y="22186"/>
                </a:lnTo>
                <a:lnTo>
                  <a:pt x="379996" y="50850"/>
                </a:lnTo>
                <a:lnTo>
                  <a:pt x="388620" y="96507"/>
                </a:lnTo>
                <a:lnTo>
                  <a:pt x="388620" y="113538"/>
                </a:lnTo>
                <a:lnTo>
                  <a:pt x="387489" y="113588"/>
                </a:lnTo>
                <a:lnTo>
                  <a:pt x="387489" y="133413"/>
                </a:lnTo>
                <a:lnTo>
                  <a:pt x="387489" y="158953"/>
                </a:lnTo>
                <a:lnTo>
                  <a:pt x="385991" y="179070"/>
                </a:lnTo>
                <a:lnTo>
                  <a:pt x="363054" y="225374"/>
                </a:lnTo>
                <a:lnTo>
                  <a:pt x="316953" y="247726"/>
                </a:lnTo>
                <a:lnTo>
                  <a:pt x="297141" y="249212"/>
                </a:lnTo>
                <a:lnTo>
                  <a:pt x="284264" y="248361"/>
                </a:lnTo>
                <a:lnTo>
                  <a:pt x="248386" y="228130"/>
                </a:lnTo>
                <a:lnTo>
                  <a:pt x="239763" y="197561"/>
                </a:lnTo>
                <a:lnTo>
                  <a:pt x="241249" y="183286"/>
                </a:lnTo>
                <a:lnTo>
                  <a:pt x="276910" y="146126"/>
                </a:lnTo>
                <a:lnTo>
                  <a:pt x="316115" y="137223"/>
                </a:lnTo>
                <a:lnTo>
                  <a:pt x="387489" y="133413"/>
                </a:lnTo>
                <a:lnTo>
                  <a:pt x="387489" y="113588"/>
                </a:lnTo>
                <a:lnTo>
                  <a:pt x="338620" y="115239"/>
                </a:lnTo>
                <a:lnTo>
                  <a:pt x="285356" y="121196"/>
                </a:lnTo>
                <a:lnTo>
                  <a:pt x="246583" y="137375"/>
                </a:lnTo>
                <a:lnTo>
                  <a:pt x="216700" y="178892"/>
                </a:lnTo>
                <a:lnTo>
                  <a:pt x="214782" y="196850"/>
                </a:lnTo>
                <a:lnTo>
                  <a:pt x="214807" y="197561"/>
                </a:lnTo>
                <a:lnTo>
                  <a:pt x="226504" y="240728"/>
                </a:lnTo>
                <a:lnTo>
                  <a:pt x="261632" y="266026"/>
                </a:lnTo>
                <a:lnTo>
                  <a:pt x="296011" y="270789"/>
                </a:lnTo>
                <a:lnTo>
                  <a:pt x="309638" y="270141"/>
                </a:lnTo>
                <a:lnTo>
                  <a:pt x="355346" y="254495"/>
                </a:lnTo>
                <a:lnTo>
                  <a:pt x="362089" y="249212"/>
                </a:lnTo>
                <a:lnTo>
                  <a:pt x="365544" y="246519"/>
                </a:lnTo>
                <a:lnTo>
                  <a:pt x="375640" y="236613"/>
                </a:lnTo>
                <a:lnTo>
                  <a:pt x="385787" y="224802"/>
                </a:lnTo>
                <a:lnTo>
                  <a:pt x="387489" y="224802"/>
                </a:lnTo>
                <a:lnTo>
                  <a:pt x="393166" y="266242"/>
                </a:lnTo>
                <a:lnTo>
                  <a:pt x="410781" y="266242"/>
                </a:lnTo>
                <a:lnTo>
                  <a:pt x="410781" y="224802"/>
                </a:lnTo>
                <a:lnTo>
                  <a:pt x="410781" y="133413"/>
                </a:lnTo>
                <a:lnTo>
                  <a:pt x="410781" y="92532"/>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68;p1"/>
          <p:cNvSpPr/>
          <p:nvPr/>
        </p:nvSpPr>
        <p:spPr>
          <a:xfrm>
            <a:off x="3927515" y="3682669"/>
            <a:ext cx="24130" cy="374650"/>
          </a:xfrm>
          <a:custGeom>
            <a:avLst/>
            <a:gdLst/>
            <a:ahLst/>
            <a:cxnLst/>
            <a:rect l="l" t="t" r="r" b="b"/>
            <a:pathLst>
              <a:path w="24129" h="374650" extrusionOk="0">
                <a:moveTo>
                  <a:pt x="23862" y="374099"/>
                </a:moveTo>
                <a:lnTo>
                  <a:pt x="0" y="374099"/>
                </a:lnTo>
                <a:lnTo>
                  <a:pt x="0" y="0"/>
                </a:lnTo>
                <a:lnTo>
                  <a:pt x="23862" y="0"/>
                </a:lnTo>
                <a:lnTo>
                  <a:pt x="23862" y="374099"/>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69;p1"/>
          <p:cNvSpPr/>
          <p:nvPr/>
        </p:nvSpPr>
        <p:spPr>
          <a:xfrm>
            <a:off x="4113387" y="3700267"/>
            <a:ext cx="311150" cy="361315"/>
          </a:xfrm>
          <a:custGeom>
            <a:avLst/>
            <a:gdLst/>
            <a:ahLst/>
            <a:cxnLst/>
            <a:rect l="l" t="t" r="r" b="b"/>
            <a:pathLst>
              <a:path w="311150" h="361314" extrusionOk="0">
                <a:moveTo>
                  <a:pt x="107869" y="361042"/>
                </a:moveTo>
                <a:lnTo>
                  <a:pt x="62842" y="355011"/>
                </a:lnTo>
                <a:lnTo>
                  <a:pt x="28894" y="336632"/>
                </a:lnTo>
                <a:lnTo>
                  <a:pt x="1728" y="288335"/>
                </a:lnTo>
                <a:lnTo>
                  <a:pt x="0" y="266240"/>
                </a:lnTo>
                <a:lnTo>
                  <a:pt x="1072" y="251410"/>
                </a:lnTo>
                <a:lnTo>
                  <a:pt x="17531" y="211175"/>
                </a:lnTo>
                <a:lnTo>
                  <a:pt x="61395" y="174454"/>
                </a:lnTo>
                <a:lnTo>
                  <a:pt x="83438" y="161788"/>
                </a:lnTo>
                <a:lnTo>
                  <a:pt x="58261" y="133413"/>
                </a:lnTo>
                <a:lnTo>
                  <a:pt x="38650" y="100230"/>
                </a:lnTo>
                <a:lnTo>
                  <a:pt x="34575" y="74365"/>
                </a:lnTo>
                <a:lnTo>
                  <a:pt x="35969" y="58186"/>
                </a:lnTo>
                <a:lnTo>
                  <a:pt x="57302" y="19868"/>
                </a:lnTo>
                <a:lnTo>
                  <a:pt x="100687" y="1188"/>
                </a:lnTo>
                <a:lnTo>
                  <a:pt x="119232" y="0"/>
                </a:lnTo>
                <a:lnTo>
                  <a:pt x="136733" y="1188"/>
                </a:lnTo>
                <a:lnTo>
                  <a:pt x="152399" y="4754"/>
                </a:lnTo>
                <a:lnTo>
                  <a:pt x="166292" y="10776"/>
                </a:lnTo>
                <a:lnTo>
                  <a:pt x="178321" y="19301"/>
                </a:lnTo>
                <a:lnTo>
                  <a:pt x="180316" y="21571"/>
                </a:lnTo>
                <a:lnTo>
                  <a:pt x="119232" y="21571"/>
                </a:lnTo>
                <a:lnTo>
                  <a:pt x="106253" y="22423"/>
                </a:lnTo>
                <a:lnTo>
                  <a:pt x="69012" y="42983"/>
                </a:lnTo>
                <a:lnTo>
                  <a:pt x="60181" y="74365"/>
                </a:lnTo>
                <a:lnTo>
                  <a:pt x="60773" y="83288"/>
                </a:lnTo>
                <a:lnTo>
                  <a:pt x="83722" y="127656"/>
                </a:lnTo>
                <a:lnTo>
                  <a:pt x="106164" y="151002"/>
                </a:lnTo>
                <a:lnTo>
                  <a:pt x="145803" y="151002"/>
                </a:lnTo>
                <a:lnTo>
                  <a:pt x="142518" y="153299"/>
                </a:lnTo>
                <a:lnTo>
                  <a:pt x="122073" y="165761"/>
                </a:lnTo>
                <a:lnTo>
                  <a:pt x="133820" y="177682"/>
                </a:lnTo>
                <a:lnTo>
                  <a:pt x="99914" y="177682"/>
                </a:lnTo>
                <a:lnTo>
                  <a:pt x="61164" y="200594"/>
                </a:lnTo>
                <a:lnTo>
                  <a:pt x="31735" y="233315"/>
                </a:lnTo>
                <a:lnTo>
                  <a:pt x="24917" y="266240"/>
                </a:lnTo>
                <a:lnTo>
                  <a:pt x="26310" y="282650"/>
                </a:lnTo>
                <a:lnTo>
                  <a:pt x="47643" y="320169"/>
                </a:lnTo>
                <a:lnTo>
                  <a:pt x="90708" y="338291"/>
                </a:lnTo>
                <a:lnTo>
                  <a:pt x="109573" y="339471"/>
                </a:lnTo>
                <a:lnTo>
                  <a:pt x="194345" y="339471"/>
                </a:lnTo>
                <a:lnTo>
                  <a:pt x="192525" y="340606"/>
                </a:lnTo>
                <a:lnTo>
                  <a:pt x="154458" y="355933"/>
                </a:lnTo>
                <a:lnTo>
                  <a:pt x="120661" y="360723"/>
                </a:lnTo>
                <a:lnTo>
                  <a:pt x="107869" y="361042"/>
                </a:lnTo>
                <a:close/>
              </a:path>
              <a:path w="311150" h="361314" extrusionOk="0">
                <a:moveTo>
                  <a:pt x="145803" y="151002"/>
                </a:moveTo>
                <a:lnTo>
                  <a:pt x="106164" y="151002"/>
                </a:lnTo>
                <a:lnTo>
                  <a:pt x="123857" y="140899"/>
                </a:lnTo>
                <a:lnTo>
                  <a:pt x="138621" y="131062"/>
                </a:lnTo>
                <a:lnTo>
                  <a:pt x="165955" y="103468"/>
                </a:lnTo>
                <a:lnTo>
                  <a:pt x="174344" y="72095"/>
                </a:lnTo>
                <a:lnTo>
                  <a:pt x="173394" y="61220"/>
                </a:lnTo>
                <a:lnTo>
                  <a:pt x="151351" y="29235"/>
                </a:lnTo>
                <a:lnTo>
                  <a:pt x="119232" y="21571"/>
                </a:lnTo>
                <a:lnTo>
                  <a:pt x="180316" y="21571"/>
                </a:lnTo>
                <a:lnTo>
                  <a:pt x="187687" y="29962"/>
                </a:lnTo>
                <a:lnTo>
                  <a:pt x="194443" y="42433"/>
                </a:lnTo>
                <a:lnTo>
                  <a:pt x="198535" y="56820"/>
                </a:lnTo>
                <a:lnTo>
                  <a:pt x="199816" y="72095"/>
                </a:lnTo>
                <a:lnTo>
                  <a:pt x="199812" y="74365"/>
                </a:lnTo>
                <a:lnTo>
                  <a:pt x="182867" y="119212"/>
                </a:lnTo>
                <a:lnTo>
                  <a:pt x="159501" y="141422"/>
                </a:lnTo>
                <a:lnTo>
                  <a:pt x="145803" y="151002"/>
                </a:lnTo>
                <a:close/>
              </a:path>
              <a:path w="311150" h="361314" extrusionOk="0">
                <a:moveTo>
                  <a:pt x="194345" y="339471"/>
                </a:moveTo>
                <a:lnTo>
                  <a:pt x="109573" y="339471"/>
                </a:lnTo>
                <a:lnTo>
                  <a:pt x="124594" y="338832"/>
                </a:lnTo>
                <a:lnTo>
                  <a:pt x="138976" y="336916"/>
                </a:lnTo>
                <a:lnTo>
                  <a:pt x="178596" y="323194"/>
                </a:lnTo>
                <a:lnTo>
                  <a:pt x="216388" y="294056"/>
                </a:lnTo>
                <a:lnTo>
                  <a:pt x="99914" y="177682"/>
                </a:lnTo>
                <a:lnTo>
                  <a:pt x="133820" y="177682"/>
                </a:lnTo>
                <a:lnTo>
                  <a:pt x="230592" y="275891"/>
                </a:lnTo>
                <a:lnTo>
                  <a:pt x="258499" y="275891"/>
                </a:lnTo>
                <a:lnTo>
                  <a:pt x="246501" y="292353"/>
                </a:lnTo>
                <a:lnTo>
                  <a:pt x="263546" y="309384"/>
                </a:lnTo>
                <a:lnTo>
                  <a:pt x="231729" y="309384"/>
                </a:lnTo>
                <a:lnTo>
                  <a:pt x="220969" y="319371"/>
                </a:lnTo>
                <a:lnTo>
                  <a:pt x="210849" y="327975"/>
                </a:lnTo>
                <a:lnTo>
                  <a:pt x="201367" y="335089"/>
                </a:lnTo>
                <a:lnTo>
                  <a:pt x="194345" y="339471"/>
                </a:lnTo>
                <a:close/>
              </a:path>
              <a:path w="311150" h="361314" extrusionOk="0">
                <a:moveTo>
                  <a:pt x="258499" y="275891"/>
                </a:moveTo>
                <a:lnTo>
                  <a:pt x="230592" y="275891"/>
                </a:lnTo>
                <a:lnTo>
                  <a:pt x="237854" y="266834"/>
                </a:lnTo>
                <a:lnTo>
                  <a:pt x="244370" y="257512"/>
                </a:lnTo>
                <a:lnTo>
                  <a:pt x="265535" y="215646"/>
                </a:lnTo>
                <a:lnTo>
                  <a:pt x="273773" y="189604"/>
                </a:lnTo>
                <a:lnTo>
                  <a:pt x="297068" y="189604"/>
                </a:lnTo>
                <a:lnTo>
                  <a:pt x="288208" y="218351"/>
                </a:lnTo>
                <a:lnTo>
                  <a:pt x="276898" y="245023"/>
                </a:lnTo>
                <a:lnTo>
                  <a:pt x="263031" y="269673"/>
                </a:lnTo>
                <a:lnTo>
                  <a:pt x="258499" y="275891"/>
                </a:lnTo>
                <a:close/>
              </a:path>
              <a:path w="311150" h="361314" extrusionOk="0">
                <a:moveTo>
                  <a:pt x="310704" y="356501"/>
                </a:moveTo>
                <a:lnTo>
                  <a:pt x="278318" y="356501"/>
                </a:lnTo>
                <a:lnTo>
                  <a:pt x="231729" y="309384"/>
                </a:lnTo>
                <a:lnTo>
                  <a:pt x="263546" y="309384"/>
                </a:lnTo>
                <a:lnTo>
                  <a:pt x="310704" y="356501"/>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p1"/>
          <p:cNvSpPr/>
          <p:nvPr/>
        </p:nvSpPr>
        <p:spPr>
          <a:xfrm>
            <a:off x="2089493" y="4215155"/>
            <a:ext cx="502284" cy="361315"/>
          </a:xfrm>
          <a:custGeom>
            <a:avLst/>
            <a:gdLst/>
            <a:ahLst/>
            <a:cxnLst/>
            <a:rect l="l" t="t" r="r" b="b"/>
            <a:pathLst>
              <a:path w="502285" h="361314" extrusionOk="0">
                <a:moveTo>
                  <a:pt x="259651" y="19304"/>
                </a:moveTo>
                <a:lnTo>
                  <a:pt x="238556" y="10782"/>
                </a:lnTo>
                <a:lnTo>
                  <a:pt x="216192" y="4749"/>
                </a:lnTo>
                <a:lnTo>
                  <a:pt x="192544" y="1181"/>
                </a:lnTo>
                <a:lnTo>
                  <a:pt x="167614" y="0"/>
                </a:lnTo>
                <a:lnTo>
                  <a:pt x="143217" y="1384"/>
                </a:lnTo>
                <a:lnTo>
                  <a:pt x="98894" y="12458"/>
                </a:lnTo>
                <a:lnTo>
                  <a:pt x="60960" y="34378"/>
                </a:lnTo>
                <a:lnTo>
                  <a:pt x="31762" y="65887"/>
                </a:lnTo>
                <a:lnTo>
                  <a:pt x="11506" y="106426"/>
                </a:lnTo>
                <a:lnTo>
                  <a:pt x="1282" y="153885"/>
                </a:lnTo>
                <a:lnTo>
                  <a:pt x="0" y="179959"/>
                </a:lnTo>
                <a:lnTo>
                  <a:pt x="2667" y="220281"/>
                </a:lnTo>
                <a:lnTo>
                  <a:pt x="23977" y="287083"/>
                </a:lnTo>
                <a:lnTo>
                  <a:pt x="65925" y="334225"/>
                </a:lnTo>
                <a:lnTo>
                  <a:pt x="124269" y="358063"/>
                </a:lnTo>
                <a:lnTo>
                  <a:pt x="159092" y="361048"/>
                </a:lnTo>
                <a:lnTo>
                  <a:pt x="184340" y="360299"/>
                </a:lnTo>
                <a:lnTo>
                  <a:pt x="228041" y="354342"/>
                </a:lnTo>
                <a:lnTo>
                  <a:pt x="227495" y="332105"/>
                </a:lnTo>
                <a:lnTo>
                  <a:pt x="207670" y="335635"/>
                </a:lnTo>
                <a:lnTo>
                  <a:pt x="186982" y="337680"/>
                </a:lnTo>
                <a:lnTo>
                  <a:pt x="165341" y="338340"/>
                </a:lnTo>
                <a:lnTo>
                  <a:pt x="133934" y="335775"/>
                </a:lnTo>
                <a:lnTo>
                  <a:pt x="82410" y="315112"/>
                </a:lnTo>
                <a:lnTo>
                  <a:pt x="46837" y="273989"/>
                </a:lnTo>
                <a:lnTo>
                  <a:pt x="28943" y="215633"/>
                </a:lnTo>
                <a:lnTo>
                  <a:pt x="26708" y="179959"/>
                </a:lnTo>
                <a:lnTo>
                  <a:pt x="29133" y="145249"/>
                </a:lnTo>
                <a:lnTo>
                  <a:pt x="48285" y="87350"/>
                </a:lnTo>
                <a:lnTo>
                  <a:pt x="85648" y="45847"/>
                </a:lnTo>
                <a:lnTo>
                  <a:pt x="137642" y="24790"/>
                </a:lnTo>
                <a:lnTo>
                  <a:pt x="168744" y="22136"/>
                </a:lnTo>
                <a:lnTo>
                  <a:pt x="189750" y="23317"/>
                </a:lnTo>
                <a:lnTo>
                  <a:pt x="210223" y="26898"/>
                </a:lnTo>
                <a:lnTo>
                  <a:pt x="230263" y="32918"/>
                </a:lnTo>
                <a:lnTo>
                  <a:pt x="249999" y="41440"/>
                </a:lnTo>
                <a:lnTo>
                  <a:pt x="259651" y="19304"/>
                </a:lnTo>
                <a:close/>
              </a:path>
              <a:path w="502285" h="361314" extrusionOk="0">
                <a:moveTo>
                  <a:pt x="502259" y="225374"/>
                </a:moveTo>
                <a:lnTo>
                  <a:pt x="500341" y="195554"/>
                </a:lnTo>
                <a:lnTo>
                  <a:pt x="494588" y="169100"/>
                </a:lnTo>
                <a:lnTo>
                  <a:pt x="485000" y="145935"/>
                </a:lnTo>
                <a:lnTo>
                  <a:pt x="477266" y="134467"/>
                </a:lnTo>
                <a:lnTo>
                  <a:pt x="477266" y="225374"/>
                </a:lnTo>
                <a:lnTo>
                  <a:pt x="475780" y="250710"/>
                </a:lnTo>
                <a:lnTo>
                  <a:pt x="464083" y="292671"/>
                </a:lnTo>
                <a:lnTo>
                  <a:pt x="425348" y="331876"/>
                </a:lnTo>
                <a:lnTo>
                  <a:pt x="386918" y="339471"/>
                </a:lnTo>
                <a:lnTo>
                  <a:pt x="366458" y="337566"/>
                </a:lnTo>
                <a:lnTo>
                  <a:pt x="319874" y="309384"/>
                </a:lnTo>
                <a:lnTo>
                  <a:pt x="301980" y="273126"/>
                </a:lnTo>
                <a:lnTo>
                  <a:pt x="296011" y="225374"/>
                </a:lnTo>
                <a:lnTo>
                  <a:pt x="297497" y="199707"/>
                </a:lnTo>
                <a:lnTo>
                  <a:pt x="309194" y="157759"/>
                </a:lnTo>
                <a:lnTo>
                  <a:pt x="347929" y="119138"/>
                </a:lnTo>
                <a:lnTo>
                  <a:pt x="386359" y="111836"/>
                </a:lnTo>
                <a:lnTo>
                  <a:pt x="406819" y="113652"/>
                </a:lnTo>
                <a:lnTo>
                  <a:pt x="453402" y="141351"/>
                </a:lnTo>
                <a:lnTo>
                  <a:pt x="471297" y="177406"/>
                </a:lnTo>
                <a:lnTo>
                  <a:pt x="477266" y="225374"/>
                </a:lnTo>
                <a:lnTo>
                  <a:pt x="477266" y="134467"/>
                </a:lnTo>
                <a:lnTo>
                  <a:pt x="471576" y="126022"/>
                </a:lnTo>
                <a:lnTo>
                  <a:pt x="456399" y="111836"/>
                </a:lnTo>
                <a:lnTo>
                  <a:pt x="454850" y="110375"/>
                </a:lnTo>
                <a:lnTo>
                  <a:pt x="435292" y="99199"/>
                </a:lnTo>
                <a:lnTo>
                  <a:pt x="412851" y="92494"/>
                </a:lnTo>
                <a:lnTo>
                  <a:pt x="387489" y="90258"/>
                </a:lnTo>
                <a:lnTo>
                  <a:pt x="361708" y="92494"/>
                </a:lnTo>
                <a:lnTo>
                  <a:pt x="319100" y="110375"/>
                </a:lnTo>
                <a:lnTo>
                  <a:pt x="288518" y="145376"/>
                </a:lnTo>
                <a:lnTo>
                  <a:pt x="272948" y="195160"/>
                </a:lnTo>
                <a:lnTo>
                  <a:pt x="271018" y="225374"/>
                </a:lnTo>
                <a:lnTo>
                  <a:pt x="271881" y="245160"/>
                </a:lnTo>
                <a:lnTo>
                  <a:pt x="285216" y="296900"/>
                </a:lnTo>
                <a:lnTo>
                  <a:pt x="312864" y="335292"/>
                </a:lnTo>
                <a:lnTo>
                  <a:pt x="353466" y="356857"/>
                </a:lnTo>
                <a:lnTo>
                  <a:pt x="385787" y="361048"/>
                </a:lnTo>
                <a:lnTo>
                  <a:pt x="411581" y="358813"/>
                </a:lnTo>
                <a:lnTo>
                  <a:pt x="434441" y="352107"/>
                </a:lnTo>
                <a:lnTo>
                  <a:pt x="454418" y="340931"/>
                </a:lnTo>
                <a:lnTo>
                  <a:pt x="456018" y="339471"/>
                </a:lnTo>
                <a:lnTo>
                  <a:pt x="471576" y="325285"/>
                </a:lnTo>
                <a:lnTo>
                  <a:pt x="485000" y="305600"/>
                </a:lnTo>
                <a:lnTo>
                  <a:pt x="494588" y="282346"/>
                </a:lnTo>
                <a:lnTo>
                  <a:pt x="500341" y="255587"/>
                </a:lnTo>
                <a:lnTo>
                  <a:pt x="502259" y="225374"/>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1"/>
          <p:cNvSpPr/>
          <p:nvPr/>
        </p:nvSpPr>
        <p:spPr>
          <a:xfrm>
            <a:off x="2654258" y="4305411"/>
            <a:ext cx="350520" cy="266700"/>
          </a:xfrm>
          <a:custGeom>
            <a:avLst/>
            <a:gdLst/>
            <a:ahLst/>
            <a:cxnLst/>
            <a:rect l="l" t="t" r="r" b="b"/>
            <a:pathLst>
              <a:path w="350519" h="266700" extrusionOk="0">
                <a:moveTo>
                  <a:pt x="349989" y="266240"/>
                </a:moveTo>
                <a:lnTo>
                  <a:pt x="326126" y="266240"/>
                </a:lnTo>
                <a:lnTo>
                  <a:pt x="326126" y="94802"/>
                </a:lnTo>
                <a:lnTo>
                  <a:pt x="325256" y="76929"/>
                </a:lnTo>
                <a:lnTo>
                  <a:pt x="311354" y="39169"/>
                </a:lnTo>
                <a:lnTo>
                  <a:pt x="265901" y="21571"/>
                </a:lnTo>
                <a:lnTo>
                  <a:pt x="247151" y="22955"/>
                </a:lnTo>
                <a:lnTo>
                  <a:pt x="206243" y="43711"/>
                </a:lnTo>
                <a:lnTo>
                  <a:pt x="188186" y="90810"/>
                </a:lnTo>
                <a:lnTo>
                  <a:pt x="186926" y="112967"/>
                </a:lnTo>
                <a:lnTo>
                  <a:pt x="186926" y="266240"/>
                </a:lnTo>
                <a:lnTo>
                  <a:pt x="163063" y="266240"/>
                </a:lnTo>
                <a:lnTo>
                  <a:pt x="163063" y="87422"/>
                </a:lnTo>
                <a:lnTo>
                  <a:pt x="159237" y="58692"/>
                </a:lnTo>
                <a:lnTo>
                  <a:pt x="147793" y="38105"/>
                </a:lnTo>
                <a:lnTo>
                  <a:pt x="128787" y="25714"/>
                </a:lnTo>
                <a:lnTo>
                  <a:pt x="102269" y="21571"/>
                </a:lnTo>
                <a:lnTo>
                  <a:pt x="83200" y="23061"/>
                </a:lnTo>
                <a:lnTo>
                  <a:pt x="42612" y="45414"/>
                </a:lnTo>
                <a:lnTo>
                  <a:pt x="25034" y="97463"/>
                </a:lnTo>
                <a:lnTo>
                  <a:pt x="23862" y="122050"/>
                </a:lnTo>
                <a:lnTo>
                  <a:pt x="23862" y="266240"/>
                </a:lnTo>
                <a:lnTo>
                  <a:pt x="0" y="266240"/>
                </a:lnTo>
                <a:lnTo>
                  <a:pt x="0" y="5109"/>
                </a:lnTo>
                <a:lnTo>
                  <a:pt x="19885" y="5109"/>
                </a:lnTo>
                <a:lnTo>
                  <a:pt x="24431" y="40872"/>
                </a:lnTo>
                <a:lnTo>
                  <a:pt x="26135" y="40872"/>
                </a:lnTo>
                <a:lnTo>
                  <a:pt x="56816" y="10785"/>
                </a:lnTo>
                <a:lnTo>
                  <a:pt x="101133" y="0"/>
                </a:lnTo>
                <a:lnTo>
                  <a:pt x="129133" y="2873"/>
                </a:lnTo>
                <a:lnTo>
                  <a:pt x="151700" y="11495"/>
                </a:lnTo>
                <a:lnTo>
                  <a:pt x="168727" y="25864"/>
                </a:lnTo>
                <a:lnTo>
                  <a:pt x="180108" y="45981"/>
                </a:lnTo>
                <a:lnTo>
                  <a:pt x="181244" y="45981"/>
                </a:lnTo>
                <a:lnTo>
                  <a:pt x="215334" y="11921"/>
                </a:lnTo>
                <a:lnTo>
                  <a:pt x="264196" y="0"/>
                </a:lnTo>
                <a:lnTo>
                  <a:pt x="284455" y="1392"/>
                </a:lnTo>
                <a:lnTo>
                  <a:pt x="328399" y="22707"/>
                </a:lnTo>
                <a:lnTo>
                  <a:pt x="348613" y="72041"/>
                </a:lnTo>
                <a:lnTo>
                  <a:pt x="349989" y="95369"/>
                </a:lnTo>
                <a:lnTo>
                  <a:pt x="349989" y="26624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72;p1"/>
          <p:cNvSpPr/>
          <p:nvPr/>
        </p:nvSpPr>
        <p:spPr>
          <a:xfrm>
            <a:off x="3087199" y="4305411"/>
            <a:ext cx="221615" cy="384810"/>
          </a:xfrm>
          <a:custGeom>
            <a:avLst/>
            <a:gdLst/>
            <a:ahLst/>
            <a:cxnLst/>
            <a:rect l="l" t="t" r="r" b="b"/>
            <a:pathLst>
              <a:path w="221614" h="384810" extrusionOk="0">
                <a:moveTo>
                  <a:pt x="50541" y="42008"/>
                </a:moveTo>
                <a:lnTo>
                  <a:pt x="26135" y="42008"/>
                </a:lnTo>
                <a:lnTo>
                  <a:pt x="41786" y="23709"/>
                </a:lnTo>
                <a:lnTo>
                  <a:pt x="61432" y="10572"/>
                </a:lnTo>
                <a:lnTo>
                  <a:pt x="85020" y="2652"/>
                </a:lnTo>
                <a:lnTo>
                  <a:pt x="112496" y="0"/>
                </a:lnTo>
                <a:lnTo>
                  <a:pt x="137327" y="2137"/>
                </a:lnTo>
                <a:lnTo>
                  <a:pt x="159015" y="8586"/>
                </a:lnTo>
                <a:lnTo>
                  <a:pt x="177613" y="19398"/>
                </a:lnTo>
                <a:lnTo>
                  <a:pt x="179834" y="21571"/>
                </a:lnTo>
                <a:lnTo>
                  <a:pt x="112496" y="21571"/>
                </a:lnTo>
                <a:lnTo>
                  <a:pt x="91075" y="23159"/>
                </a:lnTo>
                <a:lnTo>
                  <a:pt x="72796" y="27887"/>
                </a:lnTo>
                <a:lnTo>
                  <a:pt x="57606" y="35701"/>
                </a:lnTo>
                <a:lnTo>
                  <a:pt x="50541" y="42008"/>
                </a:lnTo>
                <a:close/>
              </a:path>
              <a:path w="221614" h="384810" extrusionOk="0">
                <a:moveTo>
                  <a:pt x="23862" y="384317"/>
                </a:moveTo>
                <a:lnTo>
                  <a:pt x="0" y="384317"/>
                </a:lnTo>
                <a:lnTo>
                  <a:pt x="0" y="5109"/>
                </a:lnTo>
                <a:lnTo>
                  <a:pt x="20453" y="5109"/>
                </a:lnTo>
                <a:lnTo>
                  <a:pt x="24999" y="42008"/>
                </a:lnTo>
                <a:lnTo>
                  <a:pt x="50541" y="42008"/>
                </a:lnTo>
                <a:lnTo>
                  <a:pt x="29331" y="79758"/>
                </a:lnTo>
                <a:lnTo>
                  <a:pt x="23862" y="128295"/>
                </a:lnTo>
                <a:lnTo>
                  <a:pt x="23888" y="136810"/>
                </a:lnTo>
                <a:lnTo>
                  <a:pt x="28976" y="188681"/>
                </a:lnTo>
                <a:lnTo>
                  <a:pt x="44316" y="223664"/>
                </a:lnTo>
                <a:lnTo>
                  <a:pt x="46766" y="225935"/>
                </a:lnTo>
                <a:lnTo>
                  <a:pt x="22158" y="225935"/>
                </a:lnTo>
                <a:lnTo>
                  <a:pt x="23285" y="245635"/>
                </a:lnTo>
                <a:lnTo>
                  <a:pt x="23623" y="254958"/>
                </a:lnTo>
                <a:lnTo>
                  <a:pt x="23745" y="261912"/>
                </a:lnTo>
                <a:lnTo>
                  <a:pt x="23862" y="384317"/>
                </a:lnTo>
                <a:close/>
              </a:path>
              <a:path w="221614" h="384810" extrusionOk="0">
                <a:moveTo>
                  <a:pt x="176773" y="249778"/>
                </a:moveTo>
                <a:lnTo>
                  <a:pt x="111360" y="249778"/>
                </a:lnTo>
                <a:lnTo>
                  <a:pt x="130313" y="247870"/>
                </a:lnTo>
                <a:lnTo>
                  <a:pt x="147083" y="242185"/>
                </a:lnTo>
                <a:lnTo>
                  <a:pt x="183224" y="203308"/>
                </a:lnTo>
                <a:lnTo>
                  <a:pt x="194072" y="161814"/>
                </a:lnTo>
                <a:lnTo>
                  <a:pt x="195448" y="136810"/>
                </a:lnTo>
                <a:lnTo>
                  <a:pt x="190317" y="86233"/>
                </a:lnTo>
                <a:lnTo>
                  <a:pt x="174852" y="50239"/>
                </a:lnTo>
                <a:lnTo>
                  <a:pt x="148947" y="28720"/>
                </a:lnTo>
                <a:lnTo>
                  <a:pt x="112496" y="21571"/>
                </a:lnTo>
                <a:lnTo>
                  <a:pt x="179834" y="21571"/>
                </a:lnTo>
                <a:lnTo>
                  <a:pt x="205436" y="54009"/>
                </a:lnTo>
                <a:lnTo>
                  <a:pt x="219302" y="104479"/>
                </a:lnTo>
                <a:lnTo>
                  <a:pt x="221016" y="135674"/>
                </a:lnTo>
                <a:lnTo>
                  <a:pt x="219196" y="165894"/>
                </a:lnTo>
                <a:lnTo>
                  <a:pt x="213701" y="192655"/>
                </a:lnTo>
                <a:lnTo>
                  <a:pt x="204477" y="215903"/>
                </a:lnTo>
                <a:lnTo>
                  <a:pt x="191471" y="235586"/>
                </a:lnTo>
                <a:lnTo>
                  <a:pt x="176773" y="249778"/>
                </a:lnTo>
                <a:close/>
              </a:path>
              <a:path w="221614" h="384810" extrusionOk="0">
                <a:moveTo>
                  <a:pt x="111928" y="270782"/>
                </a:moveTo>
                <a:lnTo>
                  <a:pt x="83786" y="268005"/>
                </a:lnTo>
                <a:lnTo>
                  <a:pt x="59799" y="259641"/>
                </a:lnTo>
                <a:lnTo>
                  <a:pt x="39860" y="245635"/>
                </a:lnTo>
                <a:lnTo>
                  <a:pt x="23862" y="225935"/>
                </a:lnTo>
                <a:lnTo>
                  <a:pt x="46766" y="225935"/>
                </a:lnTo>
                <a:lnTo>
                  <a:pt x="56470" y="234929"/>
                </a:lnTo>
                <a:lnTo>
                  <a:pt x="71659" y="243107"/>
                </a:lnTo>
                <a:lnTo>
                  <a:pt x="89938" y="248092"/>
                </a:lnTo>
                <a:lnTo>
                  <a:pt x="111360" y="249778"/>
                </a:lnTo>
                <a:lnTo>
                  <a:pt x="176773" y="249778"/>
                </a:lnTo>
                <a:lnTo>
                  <a:pt x="175607" y="250904"/>
                </a:lnTo>
                <a:lnTo>
                  <a:pt x="157026" y="261912"/>
                </a:lnTo>
                <a:lnTo>
                  <a:pt x="135782" y="268555"/>
                </a:lnTo>
                <a:lnTo>
                  <a:pt x="111928" y="270782"/>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73;p1"/>
          <p:cNvSpPr/>
          <p:nvPr/>
        </p:nvSpPr>
        <p:spPr>
          <a:xfrm>
            <a:off x="3374123" y="4310520"/>
            <a:ext cx="205740" cy="266065"/>
          </a:xfrm>
          <a:custGeom>
            <a:avLst/>
            <a:gdLst/>
            <a:ahLst/>
            <a:cxnLst/>
            <a:rect l="l" t="t" r="r" b="b"/>
            <a:pathLst>
              <a:path w="205739" h="266064" extrusionOk="0">
                <a:moveTo>
                  <a:pt x="89201" y="265672"/>
                </a:moveTo>
                <a:lnTo>
                  <a:pt x="50096" y="259712"/>
                </a:lnTo>
                <a:lnTo>
                  <a:pt x="22229" y="241830"/>
                </a:lnTo>
                <a:lnTo>
                  <a:pt x="5548" y="212027"/>
                </a:lnTo>
                <a:lnTo>
                  <a:pt x="0" y="170303"/>
                </a:lnTo>
                <a:lnTo>
                  <a:pt x="0" y="0"/>
                </a:lnTo>
                <a:lnTo>
                  <a:pt x="23862" y="0"/>
                </a:lnTo>
                <a:lnTo>
                  <a:pt x="23862" y="169167"/>
                </a:lnTo>
                <a:lnTo>
                  <a:pt x="24839" y="187377"/>
                </a:lnTo>
                <a:lnTo>
                  <a:pt x="40339" y="225935"/>
                </a:lnTo>
                <a:lnTo>
                  <a:pt x="75175" y="243019"/>
                </a:lnTo>
                <a:lnTo>
                  <a:pt x="91474" y="244101"/>
                </a:lnTo>
                <a:lnTo>
                  <a:pt x="113322" y="242619"/>
                </a:lnTo>
                <a:lnTo>
                  <a:pt x="160222" y="220826"/>
                </a:lnTo>
                <a:lnTo>
                  <a:pt x="180996" y="168777"/>
                </a:lnTo>
                <a:lnTo>
                  <a:pt x="182380" y="144190"/>
                </a:lnTo>
                <a:lnTo>
                  <a:pt x="182380" y="0"/>
                </a:lnTo>
                <a:lnTo>
                  <a:pt x="205675" y="0"/>
                </a:lnTo>
                <a:lnTo>
                  <a:pt x="205675" y="261131"/>
                </a:lnTo>
                <a:lnTo>
                  <a:pt x="185789" y="261131"/>
                </a:lnTo>
                <a:lnTo>
                  <a:pt x="181244" y="224800"/>
                </a:lnTo>
                <a:lnTo>
                  <a:pt x="180108" y="224800"/>
                </a:lnTo>
                <a:lnTo>
                  <a:pt x="164785" y="242682"/>
                </a:lnTo>
                <a:lnTo>
                  <a:pt x="144455" y="255454"/>
                </a:lnTo>
                <a:lnTo>
                  <a:pt x="119225" y="263118"/>
                </a:lnTo>
                <a:lnTo>
                  <a:pt x="89201" y="265672"/>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74;p1"/>
          <p:cNvSpPr/>
          <p:nvPr/>
        </p:nvSpPr>
        <p:spPr>
          <a:xfrm>
            <a:off x="3635476" y="4246943"/>
            <a:ext cx="394335" cy="329565"/>
          </a:xfrm>
          <a:custGeom>
            <a:avLst/>
            <a:gdLst/>
            <a:ahLst/>
            <a:cxnLst/>
            <a:rect l="l" t="t" r="r" b="b"/>
            <a:pathLst>
              <a:path w="394335" h="329564" extrusionOk="0">
                <a:moveTo>
                  <a:pt x="146583" y="304279"/>
                </a:moveTo>
                <a:lnTo>
                  <a:pt x="137731" y="306095"/>
                </a:lnTo>
                <a:lnTo>
                  <a:pt x="128193" y="307327"/>
                </a:lnTo>
                <a:lnTo>
                  <a:pt x="117894" y="308025"/>
                </a:lnTo>
                <a:lnTo>
                  <a:pt x="106807" y="308254"/>
                </a:lnTo>
                <a:lnTo>
                  <a:pt x="96393" y="307301"/>
                </a:lnTo>
                <a:lnTo>
                  <a:pt x="65684" y="275399"/>
                </a:lnTo>
                <a:lnTo>
                  <a:pt x="63068" y="249212"/>
                </a:lnTo>
                <a:lnTo>
                  <a:pt x="63068" y="84023"/>
                </a:lnTo>
                <a:lnTo>
                  <a:pt x="139763" y="84023"/>
                </a:lnTo>
                <a:lnTo>
                  <a:pt x="139763" y="63588"/>
                </a:lnTo>
                <a:lnTo>
                  <a:pt x="63068" y="63588"/>
                </a:lnTo>
                <a:lnTo>
                  <a:pt x="63068" y="0"/>
                </a:lnTo>
                <a:lnTo>
                  <a:pt x="51130" y="0"/>
                </a:lnTo>
                <a:lnTo>
                  <a:pt x="38633" y="59042"/>
                </a:lnTo>
                <a:lnTo>
                  <a:pt x="0" y="69824"/>
                </a:lnTo>
                <a:lnTo>
                  <a:pt x="0" y="84023"/>
                </a:lnTo>
                <a:lnTo>
                  <a:pt x="38633" y="84023"/>
                </a:lnTo>
                <a:lnTo>
                  <a:pt x="38633" y="252615"/>
                </a:lnTo>
                <a:lnTo>
                  <a:pt x="39687" y="271259"/>
                </a:lnTo>
                <a:lnTo>
                  <a:pt x="55105" y="311086"/>
                </a:lnTo>
                <a:lnTo>
                  <a:pt x="90258" y="328091"/>
                </a:lnTo>
                <a:lnTo>
                  <a:pt x="106248" y="329260"/>
                </a:lnTo>
                <a:lnTo>
                  <a:pt x="117335" y="328930"/>
                </a:lnTo>
                <a:lnTo>
                  <a:pt x="127685" y="327914"/>
                </a:lnTo>
                <a:lnTo>
                  <a:pt x="137401" y="326148"/>
                </a:lnTo>
                <a:lnTo>
                  <a:pt x="146583" y="323583"/>
                </a:lnTo>
                <a:lnTo>
                  <a:pt x="146583" y="304279"/>
                </a:lnTo>
                <a:close/>
              </a:path>
              <a:path w="394335" h="329564" extrusionOk="0">
                <a:moveTo>
                  <a:pt x="394296" y="196989"/>
                </a:moveTo>
                <a:lnTo>
                  <a:pt x="392607" y="151726"/>
                </a:lnTo>
                <a:lnTo>
                  <a:pt x="379196" y="107911"/>
                </a:lnTo>
                <a:lnTo>
                  <a:pt x="368731" y="91986"/>
                </a:lnTo>
                <a:lnTo>
                  <a:pt x="368731" y="175983"/>
                </a:lnTo>
                <a:lnTo>
                  <a:pt x="207378" y="175983"/>
                </a:lnTo>
                <a:lnTo>
                  <a:pt x="215823" y="134683"/>
                </a:lnTo>
                <a:lnTo>
                  <a:pt x="246443" y="93611"/>
                </a:lnTo>
                <a:lnTo>
                  <a:pt x="294309" y="79476"/>
                </a:lnTo>
                <a:lnTo>
                  <a:pt x="310819" y="81076"/>
                </a:lnTo>
                <a:lnTo>
                  <a:pt x="348843" y="105029"/>
                </a:lnTo>
                <a:lnTo>
                  <a:pt x="367550" y="154597"/>
                </a:lnTo>
                <a:lnTo>
                  <a:pt x="368731" y="175983"/>
                </a:lnTo>
                <a:lnTo>
                  <a:pt x="368731" y="91986"/>
                </a:lnTo>
                <a:lnTo>
                  <a:pt x="335851" y="66497"/>
                </a:lnTo>
                <a:lnTo>
                  <a:pt x="294309" y="58470"/>
                </a:lnTo>
                <a:lnTo>
                  <a:pt x="269595" y="60820"/>
                </a:lnTo>
                <a:lnTo>
                  <a:pt x="228066" y="79552"/>
                </a:lnTo>
                <a:lnTo>
                  <a:pt x="197929" y="116255"/>
                </a:lnTo>
                <a:lnTo>
                  <a:pt x="182587" y="166268"/>
                </a:lnTo>
                <a:lnTo>
                  <a:pt x="180670" y="195846"/>
                </a:lnTo>
                <a:lnTo>
                  <a:pt x="182689" y="225640"/>
                </a:lnTo>
                <a:lnTo>
                  <a:pt x="198653" y="274802"/>
                </a:lnTo>
                <a:lnTo>
                  <a:pt x="230187" y="309384"/>
                </a:lnTo>
                <a:lnTo>
                  <a:pt x="274726" y="327025"/>
                </a:lnTo>
                <a:lnTo>
                  <a:pt x="301688" y="329260"/>
                </a:lnTo>
                <a:lnTo>
                  <a:pt x="312559" y="329044"/>
                </a:lnTo>
                <a:lnTo>
                  <a:pt x="352183" y="323735"/>
                </a:lnTo>
                <a:lnTo>
                  <a:pt x="383501" y="312788"/>
                </a:lnTo>
                <a:lnTo>
                  <a:pt x="383501" y="307682"/>
                </a:lnTo>
                <a:lnTo>
                  <a:pt x="383501" y="291223"/>
                </a:lnTo>
                <a:lnTo>
                  <a:pt x="340893" y="304850"/>
                </a:lnTo>
                <a:lnTo>
                  <a:pt x="301688" y="307682"/>
                </a:lnTo>
                <a:lnTo>
                  <a:pt x="279971" y="305879"/>
                </a:lnTo>
                <a:lnTo>
                  <a:pt x="244398" y="291642"/>
                </a:lnTo>
                <a:lnTo>
                  <a:pt x="212420" y="244741"/>
                </a:lnTo>
                <a:lnTo>
                  <a:pt x="205676" y="196989"/>
                </a:lnTo>
                <a:lnTo>
                  <a:pt x="394296" y="196989"/>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75;p1"/>
          <p:cNvSpPr/>
          <p:nvPr/>
        </p:nvSpPr>
        <p:spPr>
          <a:xfrm>
            <a:off x="4109328" y="4305410"/>
            <a:ext cx="139065" cy="266700"/>
          </a:xfrm>
          <a:custGeom>
            <a:avLst/>
            <a:gdLst/>
            <a:ahLst/>
            <a:cxnLst/>
            <a:rect l="l" t="t" r="r" b="b"/>
            <a:pathLst>
              <a:path w="139064" h="266700" extrusionOk="0">
                <a:moveTo>
                  <a:pt x="23862" y="266240"/>
                </a:moveTo>
                <a:lnTo>
                  <a:pt x="0" y="266240"/>
                </a:lnTo>
                <a:lnTo>
                  <a:pt x="0" y="5109"/>
                </a:lnTo>
                <a:lnTo>
                  <a:pt x="20453" y="5109"/>
                </a:lnTo>
                <a:lnTo>
                  <a:pt x="22726" y="52226"/>
                </a:lnTo>
                <a:lnTo>
                  <a:pt x="24431" y="52226"/>
                </a:lnTo>
                <a:lnTo>
                  <a:pt x="49918" y="18378"/>
                </a:lnTo>
                <a:lnTo>
                  <a:pt x="90728" y="736"/>
                </a:lnTo>
                <a:lnTo>
                  <a:pt x="103406" y="0"/>
                </a:lnTo>
                <a:lnTo>
                  <a:pt x="111706" y="212"/>
                </a:lnTo>
                <a:lnTo>
                  <a:pt x="120379" y="851"/>
                </a:lnTo>
                <a:lnTo>
                  <a:pt x="129372" y="1915"/>
                </a:lnTo>
                <a:lnTo>
                  <a:pt x="138632" y="3406"/>
                </a:lnTo>
                <a:lnTo>
                  <a:pt x="134086" y="26113"/>
                </a:lnTo>
                <a:lnTo>
                  <a:pt x="125884" y="24294"/>
                </a:lnTo>
                <a:lnTo>
                  <a:pt x="117468" y="23061"/>
                </a:lnTo>
                <a:lnTo>
                  <a:pt x="108839" y="22361"/>
                </a:lnTo>
                <a:lnTo>
                  <a:pt x="99997" y="22139"/>
                </a:lnTo>
                <a:lnTo>
                  <a:pt x="84123" y="23860"/>
                </a:lnTo>
                <a:lnTo>
                  <a:pt x="45453" y="50523"/>
                </a:lnTo>
                <a:lnTo>
                  <a:pt x="25238" y="101294"/>
                </a:lnTo>
                <a:lnTo>
                  <a:pt x="23862" y="122050"/>
                </a:lnTo>
                <a:lnTo>
                  <a:pt x="23862" y="26624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 name="Google Shape;76;p1"/>
          <p:cNvSpPr/>
          <p:nvPr/>
        </p:nvSpPr>
        <p:spPr>
          <a:xfrm>
            <a:off x="2088934" y="4735601"/>
            <a:ext cx="192405" cy="350520"/>
          </a:xfrm>
          <a:custGeom>
            <a:avLst/>
            <a:gdLst/>
            <a:ahLst/>
            <a:cxnLst/>
            <a:rect l="l" t="t" r="r" b="b"/>
            <a:pathLst>
              <a:path w="192405" h="350520" extrusionOk="0">
                <a:moveTo>
                  <a:pt x="192036" y="0"/>
                </a:moveTo>
                <a:lnTo>
                  <a:pt x="0" y="0"/>
                </a:lnTo>
                <a:lnTo>
                  <a:pt x="0" y="21577"/>
                </a:lnTo>
                <a:lnTo>
                  <a:pt x="0" y="154876"/>
                </a:lnTo>
                <a:lnTo>
                  <a:pt x="0" y="177723"/>
                </a:lnTo>
                <a:lnTo>
                  <a:pt x="0" y="328790"/>
                </a:lnTo>
                <a:lnTo>
                  <a:pt x="0" y="350367"/>
                </a:lnTo>
                <a:lnTo>
                  <a:pt x="192036" y="350367"/>
                </a:lnTo>
                <a:lnTo>
                  <a:pt x="192036" y="328790"/>
                </a:lnTo>
                <a:lnTo>
                  <a:pt x="24422" y="328790"/>
                </a:lnTo>
                <a:lnTo>
                  <a:pt x="24422" y="177723"/>
                </a:lnTo>
                <a:lnTo>
                  <a:pt x="182372" y="177723"/>
                </a:lnTo>
                <a:lnTo>
                  <a:pt x="182372" y="154876"/>
                </a:lnTo>
                <a:lnTo>
                  <a:pt x="24422" y="154876"/>
                </a:lnTo>
                <a:lnTo>
                  <a:pt x="24422" y="21577"/>
                </a:lnTo>
                <a:lnTo>
                  <a:pt x="192036" y="21577"/>
                </a:lnTo>
                <a:lnTo>
                  <a:pt x="192036" y="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77;p1"/>
          <p:cNvSpPr/>
          <p:nvPr/>
        </p:nvSpPr>
        <p:spPr>
          <a:xfrm>
            <a:off x="2337222" y="4819726"/>
            <a:ext cx="206375" cy="266700"/>
          </a:xfrm>
          <a:custGeom>
            <a:avLst/>
            <a:gdLst/>
            <a:ahLst/>
            <a:cxnLst/>
            <a:rect l="l" t="t" r="r" b="b"/>
            <a:pathLst>
              <a:path w="206375" h="266700" extrusionOk="0">
                <a:moveTo>
                  <a:pt x="206243" y="266240"/>
                </a:moveTo>
                <a:lnTo>
                  <a:pt x="182380" y="266240"/>
                </a:lnTo>
                <a:lnTo>
                  <a:pt x="182380" y="97072"/>
                </a:lnTo>
                <a:lnTo>
                  <a:pt x="181324" y="78774"/>
                </a:lnTo>
                <a:lnTo>
                  <a:pt x="165904" y="39737"/>
                </a:lnTo>
                <a:lnTo>
                  <a:pt x="13050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135" y="40872"/>
                </a:lnTo>
                <a:lnTo>
                  <a:pt x="41458" y="22990"/>
                </a:lnTo>
                <a:lnTo>
                  <a:pt x="61787" y="10218"/>
                </a:lnTo>
                <a:lnTo>
                  <a:pt x="87018" y="2554"/>
                </a:lnTo>
                <a:lnTo>
                  <a:pt x="117041" y="0"/>
                </a:lnTo>
                <a:lnTo>
                  <a:pt x="155908" y="5960"/>
                </a:lnTo>
                <a:lnTo>
                  <a:pt x="183801" y="23842"/>
                </a:lnTo>
                <a:lnTo>
                  <a:pt x="20061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78;p1"/>
          <p:cNvSpPr/>
          <p:nvPr/>
        </p:nvSpPr>
        <p:spPr>
          <a:xfrm>
            <a:off x="2591192" y="4819726"/>
            <a:ext cx="236854" cy="385445"/>
          </a:xfrm>
          <a:custGeom>
            <a:avLst/>
            <a:gdLst/>
            <a:ahLst/>
            <a:cxnLst/>
            <a:rect l="l" t="t" r="r" b="b"/>
            <a:pathLst>
              <a:path w="236855" h="385445" extrusionOk="0">
                <a:moveTo>
                  <a:pt x="103406" y="384885"/>
                </a:moveTo>
                <a:lnTo>
                  <a:pt x="59515" y="379918"/>
                </a:lnTo>
                <a:lnTo>
                  <a:pt x="14861" y="355259"/>
                </a:lnTo>
                <a:lnTo>
                  <a:pt x="0" y="312790"/>
                </a:lnTo>
                <a:lnTo>
                  <a:pt x="976" y="299795"/>
                </a:lnTo>
                <a:lnTo>
                  <a:pt x="25656" y="259747"/>
                </a:lnTo>
                <a:lnTo>
                  <a:pt x="61929" y="244101"/>
                </a:lnTo>
                <a:lnTo>
                  <a:pt x="53975" y="240695"/>
                </a:lnTo>
                <a:lnTo>
                  <a:pt x="47725" y="235586"/>
                </a:lnTo>
                <a:lnTo>
                  <a:pt x="43180" y="229341"/>
                </a:lnTo>
                <a:lnTo>
                  <a:pt x="38067" y="223097"/>
                </a:lnTo>
                <a:lnTo>
                  <a:pt x="35794" y="216285"/>
                </a:lnTo>
                <a:lnTo>
                  <a:pt x="35794" y="208337"/>
                </a:lnTo>
                <a:lnTo>
                  <a:pt x="37916" y="195564"/>
                </a:lnTo>
                <a:lnTo>
                  <a:pt x="44245" y="183643"/>
                </a:lnTo>
                <a:lnTo>
                  <a:pt x="54730" y="172573"/>
                </a:lnTo>
                <a:lnTo>
                  <a:pt x="69316" y="162355"/>
                </a:lnTo>
                <a:lnTo>
                  <a:pt x="58449" y="156945"/>
                </a:lnTo>
                <a:lnTo>
                  <a:pt x="27973" y="122298"/>
                </a:lnTo>
                <a:lnTo>
                  <a:pt x="21022" y="86854"/>
                </a:lnTo>
                <a:lnTo>
                  <a:pt x="22531" y="68227"/>
                </a:lnTo>
                <a:lnTo>
                  <a:pt x="46021" y="23842"/>
                </a:lnTo>
                <a:lnTo>
                  <a:pt x="92921" y="1490"/>
                </a:lnTo>
                <a:lnTo>
                  <a:pt x="113064" y="0"/>
                </a:lnTo>
                <a:lnTo>
                  <a:pt x="125191" y="319"/>
                </a:lnTo>
                <a:lnTo>
                  <a:pt x="135933" y="1277"/>
                </a:lnTo>
                <a:lnTo>
                  <a:pt x="145183" y="2873"/>
                </a:lnTo>
                <a:lnTo>
                  <a:pt x="152836" y="5109"/>
                </a:lnTo>
                <a:lnTo>
                  <a:pt x="236356" y="5109"/>
                </a:lnTo>
                <a:lnTo>
                  <a:pt x="236356" y="18733"/>
                </a:lnTo>
                <a:lnTo>
                  <a:pt x="111928" y="18733"/>
                </a:lnTo>
                <a:lnTo>
                  <a:pt x="97342" y="19895"/>
                </a:lnTo>
                <a:lnTo>
                  <a:pt x="63066" y="36899"/>
                </a:lnTo>
                <a:lnTo>
                  <a:pt x="46047" y="71624"/>
                </a:lnTo>
                <a:lnTo>
                  <a:pt x="44885" y="86854"/>
                </a:lnTo>
                <a:lnTo>
                  <a:pt x="46056" y="100993"/>
                </a:lnTo>
                <a:lnTo>
                  <a:pt x="73426" y="140854"/>
                </a:lnTo>
                <a:lnTo>
                  <a:pt x="112496" y="150434"/>
                </a:lnTo>
                <a:lnTo>
                  <a:pt x="172292" y="150434"/>
                </a:lnTo>
                <a:lnTo>
                  <a:pt x="165451" y="155667"/>
                </a:lnTo>
                <a:lnTo>
                  <a:pt x="149640" y="162923"/>
                </a:lnTo>
                <a:lnTo>
                  <a:pt x="131592" y="167198"/>
                </a:lnTo>
                <a:lnTo>
                  <a:pt x="127750" y="167464"/>
                </a:lnTo>
                <a:lnTo>
                  <a:pt x="86361" y="167464"/>
                </a:lnTo>
                <a:lnTo>
                  <a:pt x="79871" y="171411"/>
                </a:lnTo>
                <a:lnTo>
                  <a:pt x="57384" y="198687"/>
                </a:lnTo>
                <a:lnTo>
                  <a:pt x="57384" y="214582"/>
                </a:lnTo>
                <a:lnTo>
                  <a:pt x="98860" y="230476"/>
                </a:lnTo>
                <a:lnTo>
                  <a:pt x="144313" y="230476"/>
                </a:lnTo>
                <a:lnTo>
                  <a:pt x="164430" y="231541"/>
                </a:lnTo>
                <a:lnTo>
                  <a:pt x="182096" y="234734"/>
                </a:lnTo>
                <a:lnTo>
                  <a:pt x="197206" y="240056"/>
                </a:lnTo>
                <a:lnTo>
                  <a:pt x="209652" y="247507"/>
                </a:lnTo>
                <a:lnTo>
                  <a:pt x="216780" y="254319"/>
                </a:lnTo>
                <a:lnTo>
                  <a:pt x="97156" y="254319"/>
                </a:lnTo>
                <a:lnTo>
                  <a:pt x="65507" y="257831"/>
                </a:lnTo>
                <a:lnTo>
                  <a:pt x="42967" y="268369"/>
                </a:lnTo>
                <a:lnTo>
                  <a:pt x="29482" y="285931"/>
                </a:lnTo>
                <a:lnTo>
                  <a:pt x="24999" y="310519"/>
                </a:lnTo>
                <a:lnTo>
                  <a:pt x="30006" y="334033"/>
                </a:lnTo>
                <a:lnTo>
                  <a:pt x="45027" y="350895"/>
                </a:lnTo>
                <a:lnTo>
                  <a:pt x="70061" y="361051"/>
                </a:lnTo>
                <a:lnTo>
                  <a:pt x="105110" y="364448"/>
                </a:lnTo>
                <a:lnTo>
                  <a:pt x="194502" y="364448"/>
                </a:lnTo>
                <a:lnTo>
                  <a:pt x="180108" y="371952"/>
                </a:lnTo>
                <a:lnTo>
                  <a:pt x="157949" y="379066"/>
                </a:lnTo>
                <a:lnTo>
                  <a:pt x="132382" y="383412"/>
                </a:lnTo>
                <a:lnTo>
                  <a:pt x="103406" y="384885"/>
                </a:lnTo>
                <a:close/>
              </a:path>
              <a:path w="236855" h="385445" extrusionOk="0">
                <a:moveTo>
                  <a:pt x="172292" y="150434"/>
                </a:moveTo>
                <a:lnTo>
                  <a:pt x="112496" y="150434"/>
                </a:lnTo>
                <a:lnTo>
                  <a:pt x="127857" y="149370"/>
                </a:lnTo>
                <a:lnTo>
                  <a:pt x="141331" y="146247"/>
                </a:lnTo>
                <a:lnTo>
                  <a:pt x="175776" y="113464"/>
                </a:lnTo>
                <a:lnTo>
                  <a:pt x="180025" y="86854"/>
                </a:lnTo>
                <a:lnTo>
                  <a:pt x="180023" y="84583"/>
                </a:lnTo>
                <a:lnTo>
                  <a:pt x="169801" y="45006"/>
                </a:lnTo>
                <a:lnTo>
                  <a:pt x="127171" y="19797"/>
                </a:lnTo>
                <a:lnTo>
                  <a:pt x="111928" y="18733"/>
                </a:lnTo>
                <a:lnTo>
                  <a:pt x="236356" y="18733"/>
                </a:lnTo>
                <a:lnTo>
                  <a:pt x="236356" y="21571"/>
                </a:lnTo>
                <a:lnTo>
                  <a:pt x="182380" y="24977"/>
                </a:lnTo>
                <a:lnTo>
                  <a:pt x="191986" y="38921"/>
                </a:lnTo>
                <a:lnTo>
                  <a:pt x="198715" y="53503"/>
                </a:lnTo>
                <a:lnTo>
                  <a:pt x="202675" y="68724"/>
                </a:lnTo>
                <a:lnTo>
                  <a:pt x="203971" y="84583"/>
                </a:lnTo>
                <a:lnTo>
                  <a:pt x="202462" y="102456"/>
                </a:lnTo>
                <a:lnTo>
                  <a:pt x="197863" y="118573"/>
                </a:lnTo>
                <a:lnTo>
                  <a:pt x="190068" y="132880"/>
                </a:lnTo>
                <a:lnTo>
                  <a:pt x="178971" y="145325"/>
                </a:lnTo>
                <a:lnTo>
                  <a:pt x="172292" y="150434"/>
                </a:lnTo>
                <a:close/>
              </a:path>
              <a:path w="236855" h="385445" extrusionOk="0">
                <a:moveTo>
                  <a:pt x="111360" y="168600"/>
                </a:moveTo>
                <a:lnTo>
                  <a:pt x="91474" y="168600"/>
                </a:lnTo>
                <a:lnTo>
                  <a:pt x="86361" y="167464"/>
                </a:lnTo>
                <a:lnTo>
                  <a:pt x="127750" y="167464"/>
                </a:lnTo>
                <a:lnTo>
                  <a:pt x="111360" y="168600"/>
                </a:lnTo>
                <a:close/>
              </a:path>
              <a:path w="236855" h="385445" extrusionOk="0">
                <a:moveTo>
                  <a:pt x="194502" y="364448"/>
                </a:moveTo>
                <a:lnTo>
                  <a:pt x="105110" y="364448"/>
                </a:lnTo>
                <a:lnTo>
                  <a:pt x="150181" y="360306"/>
                </a:lnTo>
                <a:lnTo>
                  <a:pt x="182309" y="347915"/>
                </a:lnTo>
                <a:lnTo>
                  <a:pt x="201547" y="327328"/>
                </a:lnTo>
                <a:lnTo>
                  <a:pt x="207948" y="298598"/>
                </a:lnTo>
                <a:lnTo>
                  <a:pt x="206980" y="287847"/>
                </a:lnTo>
                <a:lnTo>
                  <a:pt x="170804" y="256873"/>
                </a:lnTo>
                <a:lnTo>
                  <a:pt x="139768" y="254319"/>
                </a:lnTo>
                <a:lnTo>
                  <a:pt x="216780" y="254319"/>
                </a:lnTo>
                <a:lnTo>
                  <a:pt x="219675" y="257086"/>
                </a:lnTo>
                <a:lnTo>
                  <a:pt x="226768" y="268795"/>
                </a:lnTo>
                <a:lnTo>
                  <a:pt x="230985" y="282632"/>
                </a:lnTo>
                <a:lnTo>
                  <a:pt x="232379" y="298598"/>
                </a:lnTo>
                <a:lnTo>
                  <a:pt x="230257" y="317952"/>
                </a:lnTo>
                <a:lnTo>
                  <a:pt x="223928" y="335071"/>
                </a:lnTo>
                <a:lnTo>
                  <a:pt x="213443" y="349848"/>
                </a:lnTo>
                <a:lnTo>
                  <a:pt x="198857" y="362178"/>
                </a:lnTo>
                <a:lnTo>
                  <a:pt x="194502" y="364448"/>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79;p1"/>
          <p:cNvSpPr/>
          <p:nvPr/>
        </p:nvSpPr>
        <p:spPr>
          <a:xfrm>
            <a:off x="2880387" y="4729465"/>
            <a:ext cx="31750" cy="356870"/>
          </a:xfrm>
          <a:custGeom>
            <a:avLst/>
            <a:gdLst/>
            <a:ahLst/>
            <a:cxnLst/>
            <a:rect l="l" t="t" r="r" b="b"/>
            <a:pathLst>
              <a:path w="31750" h="356870" extrusionOk="0">
                <a:moveTo>
                  <a:pt x="27271" y="356501"/>
                </a:moveTo>
                <a:lnTo>
                  <a:pt x="3408" y="356501"/>
                </a:lnTo>
                <a:lnTo>
                  <a:pt x="3408" y="95369"/>
                </a:lnTo>
                <a:lnTo>
                  <a:pt x="27271" y="95369"/>
                </a:lnTo>
                <a:lnTo>
                  <a:pt x="27271" y="356501"/>
                </a:lnTo>
                <a:close/>
              </a:path>
              <a:path w="31750" h="356870" extrusionOk="0">
                <a:moveTo>
                  <a:pt x="20453" y="46549"/>
                </a:moveTo>
                <a:lnTo>
                  <a:pt x="15340" y="46549"/>
                </a:lnTo>
                <a:lnTo>
                  <a:pt x="8629" y="45068"/>
                </a:lnTo>
                <a:lnTo>
                  <a:pt x="3835" y="40659"/>
                </a:lnTo>
                <a:lnTo>
                  <a:pt x="958" y="33377"/>
                </a:lnTo>
                <a:lnTo>
                  <a:pt x="0" y="23274"/>
                </a:lnTo>
                <a:lnTo>
                  <a:pt x="958" y="12932"/>
                </a:lnTo>
                <a:lnTo>
                  <a:pt x="3835" y="5676"/>
                </a:lnTo>
                <a:lnTo>
                  <a:pt x="8629" y="1401"/>
                </a:lnTo>
                <a:lnTo>
                  <a:pt x="15340" y="0"/>
                </a:lnTo>
                <a:lnTo>
                  <a:pt x="20453" y="0"/>
                </a:lnTo>
                <a:lnTo>
                  <a:pt x="23862" y="1703"/>
                </a:lnTo>
                <a:lnTo>
                  <a:pt x="26703" y="5676"/>
                </a:lnTo>
                <a:lnTo>
                  <a:pt x="29544" y="10218"/>
                </a:lnTo>
                <a:lnTo>
                  <a:pt x="31249" y="15894"/>
                </a:lnTo>
                <a:lnTo>
                  <a:pt x="31249" y="30086"/>
                </a:lnTo>
                <a:lnTo>
                  <a:pt x="29544" y="35763"/>
                </a:lnTo>
                <a:lnTo>
                  <a:pt x="26703" y="40305"/>
                </a:lnTo>
                <a:lnTo>
                  <a:pt x="23862" y="44278"/>
                </a:lnTo>
                <a:lnTo>
                  <a:pt x="20453" y="46549"/>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 name="Google Shape;80;p1"/>
          <p:cNvSpPr/>
          <p:nvPr/>
        </p:nvSpPr>
        <p:spPr>
          <a:xfrm>
            <a:off x="3000838" y="4819726"/>
            <a:ext cx="206375" cy="266700"/>
          </a:xfrm>
          <a:custGeom>
            <a:avLst/>
            <a:gdLst/>
            <a:ahLst/>
            <a:cxnLst/>
            <a:rect l="l" t="t" r="r" b="b"/>
            <a:pathLst>
              <a:path w="206375" h="266700" extrusionOk="0">
                <a:moveTo>
                  <a:pt x="206243" y="266240"/>
                </a:moveTo>
                <a:lnTo>
                  <a:pt x="182380" y="266240"/>
                </a:lnTo>
                <a:lnTo>
                  <a:pt x="182380" y="97072"/>
                </a:lnTo>
                <a:lnTo>
                  <a:pt x="181404" y="78774"/>
                </a:lnTo>
                <a:lnTo>
                  <a:pt x="165904" y="39737"/>
                </a:lnTo>
                <a:lnTo>
                  <a:pt x="13058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703" y="40872"/>
                </a:lnTo>
                <a:lnTo>
                  <a:pt x="41697" y="22990"/>
                </a:lnTo>
                <a:lnTo>
                  <a:pt x="61858" y="10218"/>
                </a:lnTo>
                <a:lnTo>
                  <a:pt x="87026" y="2554"/>
                </a:lnTo>
                <a:lnTo>
                  <a:pt x="117041" y="0"/>
                </a:lnTo>
                <a:lnTo>
                  <a:pt x="156147" y="5960"/>
                </a:lnTo>
                <a:lnTo>
                  <a:pt x="184014" y="23842"/>
                </a:lnTo>
                <a:lnTo>
                  <a:pt x="20069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81;p1"/>
          <p:cNvSpPr/>
          <p:nvPr/>
        </p:nvSpPr>
        <p:spPr>
          <a:xfrm>
            <a:off x="3265035" y="4819726"/>
            <a:ext cx="213995" cy="271780"/>
          </a:xfrm>
          <a:custGeom>
            <a:avLst/>
            <a:gdLst/>
            <a:ahLst/>
            <a:cxnLst/>
            <a:rect l="l" t="t" r="r" b="b"/>
            <a:pathLst>
              <a:path w="213995" h="271779" extrusionOk="0">
                <a:moveTo>
                  <a:pt x="121019" y="271349"/>
                </a:moveTo>
                <a:lnTo>
                  <a:pt x="70239" y="262479"/>
                </a:lnTo>
                <a:lnTo>
                  <a:pt x="31817" y="236153"/>
                </a:lnTo>
                <a:lnTo>
                  <a:pt x="8025" y="194074"/>
                </a:lnTo>
                <a:lnTo>
                  <a:pt x="0" y="137945"/>
                </a:lnTo>
                <a:lnTo>
                  <a:pt x="1926" y="108364"/>
                </a:lnTo>
                <a:lnTo>
                  <a:pt x="17497" y="58355"/>
                </a:lnTo>
                <a:lnTo>
                  <a:pt x="47885" y="21553"/>
                </a:lnTo>
                <a:lnTo>
                  <a:pt x="89255" y="2430"/>
                </a:lnTo>
                <a:lnTo>
                  <a:pt x="114201" y="0"/>
                </a:lnTo>
                <a:lnTo>
                  <a:pt x="135951" y="2022"/>
                </a:lnTo>
                <a:lnTo>
                  <a:pt x="155251" y="8089"/>
                </a:lnTo>
                <a:lnTo>
                  <a:pt x="172207" y="18201"/>
                </a:lnTo>
                <a:lnTo>
                  <a:pt x="175711" y="21571"/>
                </a:lnTo>
                <a:lnTo>
                  <a:pt x="114201" y="21571"/>
                </a:lnTo>
                <a:lnTo>
                  <a:pt x="96073" y="23070"/>
                </a:lnTo>
                <a:lnTo>
                  <a:pt x="53407" y="45981"/>
                </a:lnTo>
                <a:lnTo>
                  <a:pt x="29677" y="96035"/>
                </a:lnTo>
                <a:lnTo>
                  <a:pt x="26703" y="118076"/>
                </a:lnTo>
                <a:lnTo>
                  <a:pt x="213519" y="118076"/>
                </a:lnTo>
                <a:lnTo>
                  <a:pt x="213630" y="139080"/>
                </a:lnTo>
                <a:lnTo>
                  <a:pt x="24999" y="139080"/>
                </a:lnTo>
                <a:lnTo>
                  <a:pt x="26916" y="164315"/>
                </a:lnTo>
                <a:lnTo>
                  <a:pt x="39700" y="205419"/>
                </a:lnTo>
                <a:lnTo>
                  <a:pt x="80466" y="242611"/>
                </a:lnTo>
                <a:lnTo>
                  <a:pt x="121019" y="249778"/>
                </a:lnTo>
                <a:lnTo>
                  <a:pt x="203403" y="249778"/>
                </a:lnTo>
                <a:lnTo>
                  <a:pt x="203403" y="254887"/>
                </a:lnTo>
                <a:lnTo>
                  <a:pt x="162495" y="267943"/>
                </a:lnTo>
                <a:lnTo>
                  <a:pt x="131974" y="271136"/>
                </a:lnTo>
                <a:lnTo>
                  <a:pt x="121019" y="271349"/>
                </a:lnTo>
                <a:close/>
              </a:path>
              <a:path w="213995" h="271779" extrusionOk="0">
                <a:moveTo>
                  <a:pt x="213519" y="118076"/>
                </a:moveTo>
                <a:lnTo>
                  <a:pt x="188062" y="118076"/>
                </a:lnTo>
                <a:lnTo>
                  <a:pt x="186881" y="96451"/>
                </a:lnTo>
                <a:lnTo>
                  <a:pt x="183304" y="77487"/>
                </a:lnTo>
                <a:lnTo>
                  <a:pt x="157905" y="35941"/>
                </a:lnTo>
                <a:lnTo>
                  <a:pt x="114201" y="21571"/>
                </a:lnTo>
                <a:lnTo>
                  <a:pt x="175711" y="21571"/>
                </a:lnTo>
                <a:lnTo>
                  <a:pt x="186926" y="32357"/>
                </a:lnTo>
                <a:lnTo>
                  <a:pt x="198529" y="49928"/>
                </a:lnTo>
                <a:lnTo>
                  <a:pt x="206883" y="70321"/>
                </a:lnTo>
                <a:lnTo>
                  <a:pt x="211934" y="93586"/>
                </a:lnTo>
                <a:lnTo>
                  <a:pt x="213519" y="118076"/>
                </a:lnTo>
                <a:close/>
              </a:path>
              <a:path w="213995" h="271779" extrusionOk="0">
                <a:moveTo>
                  <a:pt x="203403" y="249778"/>
                </a:moveTo>
                <a:lnTo>
                  <a:pt x="121019" y="249778"/>
                </a:lnTo>
                <a:lnTo>
                  <a:pt x="131778" y="249565"/>
                </a:lnTo>
                <a:lnTo>
                  <a:pt x="141899" y="248926"/>
                </a:lnTo>
                <a:lnTo>
                  <a:pt x="179469" y="241475"/>
                </a:lnTo>
                <a:lnTo>
                  <a:pt x="203403" y="232747"/>
                </a:lnTo>
                <a:lnTo>
                  <a:pt x="203403" y="249778"/>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 name="Google Shape;82;p1"/>
          <p:cNvSpPr/>
          <p:nvPr/>
        </p:nvSpPr>
        <p:spPr>
          <a:xfrm>
            <a:off x="3526391" y="4819726"/>
            <a:ext cx="213360" cy="271780"/>
          </a:xfrm>
          <a:custGeom>
            <a:avLst/>
            <a:gdLst/>
            <a:ahLst/>
            <a:cxnLst/>
            <a:rect l="l" t="t" r="r" b="b"/>
            <a:pathLst>
              <a:path w="213360" h="271779" extrusionOk="0">
                <a:moveTo>
                  <a:pt x="120450" y="271349"/>
                </a:moveTo>
                <a:lnTo>
                  <a:pt x="69955" y="262479"/>
                </a:lnTo>
                <a:lnTo>
                  <a:pt x="31817" y="236153"/>
                </a:lnTo>
                <a:lnTo>
                  <a:pt x="8025" y="194074"/>
                </a:lnTo>
                <a:lnTo>
                  <a:pt x="0" y="137945"/>
                </a:lnTo>
                <a:lnTo>
                  <a:pt x="1917" y="108364"/>
                </a:lnTo>
                <a:lnTo>
                  <a:pt x="17258" y="58355"/>
                </a:lnTo>
                <a:lnTo>
                  <a:pt x="47397" y="21553"/>
                </a:lnTo>
                <a:lnTo>
                  <a:pt x="88926" y="2430"/>
                </a:lnTo>
                <a:lnTo>
                  <a:pt x="113632" y="0"/>
                </a:lnTo>
                <a:lnTo>
                  <a:pt x="135462" y="2022"/>
                </a:lnTo>
                <a:lnTo>
                  <a:pt x="154895" y="8089"/>
                </a:lnTo>
                <a:lnTo>
                  <a:pt x="171878" y="18201"/>
                </a:lnTo>
                <a:lnTo>
                  <a:pt x="175326" y="21571"/>
                </a:lnTo>
                <a:lnTo>
                  <a:pt x="113632" y="21571"/>
                </a:lnTo>
                <a:lnTo>
                  <a:pt x="95753" y="23070"/>
                </a:lnTo>
                <a:lnTo>
                  <a:pt x="53407" y="45981"/>
                </a:lnTo>
                <a:lnTo>
                  <a:pt x="29677" y="96035"/>
                </a:lnTo>
                <a:lnTo>
                  <a:pt x="26703" y="118076"/>
                </a:lnTo>
                <a:lnTo>
                  <a:pt x="212956" y="118076"/>
                </a:lnTo>
                <a:lnTo>
                  <a:pt x="213061" y="139080"/>
                </a:lnTo>
                <a:lnTo>
                  <a:pt x="24999" y="139080"/>
                </a:lnTo>
                <a:lnTo>
                  <a:pt x="26828" y="164315"/>
                </a:lnTo>
                <a:lnTo>
                  <a:pt x="39221" y="205419"/>
                </a:lnTo>
                <a:lnTo>
                  <a:pt x="80111" y="242611"/>
                </a:lnTo>
                <a:lnTo>
                  <a:pt x="120450" y="249778"/>
                </a:lnTo>
                <a:lnTo>
                  <a:pt x="202834" y="249778"/>
                </a:lnTo>
                <a:lnTo>
                  <a:pt x="202834" y="254887"/>
                </a:lnTo>
                <a:lnTo>
                  <a:pt x="161927" y="267943"/>
                </a:lnTo>
                <a:lnTo>
                  <a:pt x="131645" y="271136"/>
                </a:lnTo>
                <a:lnTo>
                  <a:pt x="120450" y="271349"/>
                </a:lnTo>
                <a:close/>
              </a:path>
              <a:path w="213360" h="271779" extrusionOk="0">
                <a:moveTo>
                  <a:pt x="212956" y="118076"/>
                </a:moveTo>
                <a:lnTo>
                  <a:pt x="188062" y="118076"/>
                </a:lnTo>
                <a:lnTo>
                  <a:pt x="186793" y="96451"/>
                </a:lnTo>
                <a:lnTo>
                  <a:pt x="183020" y="77487"/>
                </a:lnTo>
                <a:lnTo>
                  <a:pt x="157417" y="35941"/>
                </a:lnTo>
                <a:lnTo>
                  <a:pt x="113632" y="21571"/>
                </a:lnTo>
                <a:lnTo>
                  <a:pt x="175326" y="21571"/>
                </a:lnTo>
                <a:lnTo>
                  <a:pt x="186358" y="32357"/>
                </a:lnTo>
                <a:lnTo>
                  <a:pt x="198200" y="49928"/>
                </a:lnTo>
                <a:lnTo>
                  <a:pt x="206527" y="70321"/>
                </a:lnTo>
                <a:lnTo>
                  <a:pt x="211446" y="93586"/>
                </a:lnTo>
                <a:lnTo>
                  <a:pt x="212956" y="118076"/>
                </a:lnTo>
                <a:close/>
              </a:path>
              <a:path w="213360" h="271779" extrusionOk="0">
                <a:moveTo>
                  <a:pt x="202834" y="249778"/>
                </a:moveTo>
                <a:lnTo>
                  <a:pt x="120450" y="249778"/>
                </a:lnTo>
                <a:lnTo>
                  <a:pt x="131539" y="249565"/>
                </a:lnTo>
                <a:lnTo>
                  <a:pt x="141828" y="248926"/>
                </a:lnTo>
                <a:lnTo>
                  <a:pt x="179398" y="241475"/>
                </a:lnTo>
                <a:lnTo>
                  <a:pt x="202834" y="232747"/>
                </a:lnTo>
                <a:lnTo>
                  <a:pt x="202834" y="249778"/>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 name="Google Shape;83;p1"/>
          <p:cNvSpPr/>
          <p:nvPr/>
        </p:nvSpPr>
        <p:spPr>
          <a:xfrm>
            <a:off x="3808196" y="4729467"/>
            <a:ext cx="203200" cy="356870"/>
          </a:xfrm>
          <a:custGeom>
            <a:avLst/>
            <a:gdLst/>
            <a:ahLst/>
            <a:cxnLst/>
            <a:rect l="l" t="t" r="r" b="b"/>
            <a:pathLst>
              <a:path w="203200" h="356870" extrusionOk="0">
                <a:moveTo>
                  <a:pt x="138633" y="93675"/>
                </a:moveTo>
                <a:lnTo>
                  <a:pt x="129362" y="92176"/>
                </a:lnTo>
                <a:lnTo>
                  <a:pt x="120307" y="91122"/>
                </a:lnTo>
                <a:lnTo>
                  <a:pt x="111467" y="90474"/>
                </a:lnTo>
                <a:lnTo>
                  <a:pt x="102831" y="90271"/>
                </a:lnTo>
                <a:lnTo>
                  <a:pt x="90487" y="91008"/>
                </a:lnTo>
                <a:lnTo>
                  <a:pt x="49911" y="109118"/>
                </a:lnTo>
                <a:lnTo>
                  <a:pt x="24434" y="142494"/>
                </a:lnTo>
                <a:lnTo>
                  <a:pt x="22720" y="142494"/>
                </a:lnTo>
                <a:lnTo>
                  <a:pt x="20447" y="95377"/>
                </a:lnTo>
                <a:lnTo>
                  <a:pt x="0" y="95377"/>
                </a:lnTo>
                <a:lnTo>
                  <a:pt x="0" y="356501"/>
                </a:lnTo>
                <a:lnTo>
                  <a:pt x="23863" y="356501"/>
                </a:lnTo>
                <a:lnTo>
                  <a:pt x="23863" y="212318"/>
                </a:lnTo>
                <a:lnTo>
                  <a:pt x="25234" y="191884"/>
                </a:lnTo>
                <a:lnTo>
                  <a:pt x="45453" y="140792"/>
                </a:lnTo>
                <a:lnTo>
                  <a:pt x="84124" y="114211"/>
                </a:lnTo>
                <a:lnTo>
                  <a:pt x="99999" y="112407"/>
                </a:lnTo>
                <a:lnTo>
                  <a:pt x="108839" y="112712"/>
                </a:lnTo>
                <a:lnTo>
                  <a:pt x="117462" y="113614"/>
                </a:lnTo>
                <a:lnTo>
                  <a:pt x="125882" y="115036"/>
                </a:lnTo>
                <a:lnTo>
                  <a:pt x="134086" y="116941"/>
                </a:lnTo>
                <a:lnTo>
                  <a:pt x="138633" y="93675"/>
                </a:lnTo>
                <a:close/>
              </a:path>
              <a:path w="203200" h="356870" extrusionOk="0">
                <a:moveTo>
                  <a:pt x="198856" y="95377"/>
                </a:moveTo>
                <a:lnTo>
                  <a:pt x="174993" y="95377"/>
                </a:lnTo>
                <a:lnTo>
                  <a:pt x="174993" y="356501"/>
                </a:lnTo>
                <a:lnTo>
                  <a:pt x="198856" y="356501"/>
                </a:lnTo>
                <a:lnTo>
                  <a:pt x="198856" y="95377"/>
                </a:lnTo>
                <a:close/>
              </a:path>
              <a:path w="203200" h="356870" extrusionOk="0">
                <a:moveTo>
                  <a:pt x="202831" y="15900"/>
                </a:moveTo>
                <a:lnTo>
                  <a:pt x="201129" y="10223"/>
                </a:lnTo>
                <a:lnTo>
                  <a:pt x="198285" y="5676"/>
                </a:lnTo>
                <a:lnTo>
                  <a:pt x="195453" y="1701"/>
                </a:lnTo>
                <a:lnTo>
                  <a:pt x="192036" y="0"/>
                </a:lnTo>
                <a:lnTo>
                  <a:pt x="186918" y="0"/>
                </a:lnTo>
                <a:lnTo>
                  <a:pt x="180213" y="1409"/>
                </a:lnTo>
                <a:lnTo>
                  <a:pt x="175425" y="5676"/>
                </a:lnTo>
                <a:lnTo>
                  <a:pt x="172542" y="12941"/>
                </a:lnTo>
                <a:lnTo>
                  <a:pt x="171589" y="23279"/>
                </a:lnTo>
                <a:lnTo>
                  <a:pt x="172542" y="33388"/>
                </a:lnTo>
                <a:lnTo>
                  <a:pt x="175425" y="40665"/>
                </a:lnTo>
                <a:lnTo>
                  <a:pt x="180213" y="45072"/>
                </a:lnTo>
                <a:lnTo>
                  <a:pt x="186918" y="46558"/>
                </a:lnTo>
                <a:lnTo>
                  <a:pt x="192036" y="46558"/>
                </a:lnTo>
                <a:lnTo>
                  <a:pt x="195453" y="44284"/>
                </a:lnTo>
                <a:lnTo>
                  <a:pt x="198285" y="40309"/>
                </a:lnTo>
                <a:lnTo>
                  <a:pt x="201129" y="35763"/>
                </a:lnTo>
                <a:lnTo>
                  <a:pt x="202831" y="30086"/>
                </a:lnTo>
                <a:lnTo>
                  <a:pt x="202831" y="1590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 name="Google Shape;84;p1"/>
          <p:cNvSpPr/>
          <p:nvPr/>
        </p:nvSpPr>
        <p:spPr>
          <a:xfrm>
            <a:off x="4100237" y="4819726"/>
            <a:ext cx="206375" cy="266700"/>
          </a:xfrm>
          <a:custGeom>
            <a:avLst/>
            <a:gdLst/>
            <a:ahLst/>
            <a:cxnLst/>
            <a:rect l="l" t="t" r="r" b="b"/>
            <a:pathLst>
              <a:path w="206375" h="266700" extrusionOk="0">
                <a:moveTo>
                  <a:pt x="206243" y="266240"/>
                </a:moveTo>
                <a:lnTo>
                  <a:pt x="182380" y="266240"/>
                </a:lnTo>
                <a:lnTo>
                  <a:pt x="182380" y="97072"/>
                </a:lnTo>
                <a:lnTo>
                  <a:pt x="181324" y="78774"/>
                </a:lnTo>
                <a:lnTo>
                  <a:pt x="165904" y="39737"/>
                </a:lnTo>
                <a:lnTo>
                  <a:pt x="13058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703" y="40872"/>
                </a:lnTo>
                <a:lnTo>
                  <a:pt x="41697" y="22990"/>
                </a:lnTo>
                <a:lnTo>
                  <a:pt x="61858" y="10218"/>
                </a:lnTo>
                <a:lnTo>
                  <a:pt x="87026" y="2554"/>
                </a:lnTo>
                <a:lnTo>
                  <a:pt x="117041" y="0"/>
                </a:lnTo>
                <a:lnTo>
                  <a:pt x="155908" y="5960"/>
                </a:lnTo>
                <a:lnTo>
                  <a:pt x="183801" y="23842"/>
                </a:lnTo>
                <a:lnTo>
                  <a:pt x="20061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 name="Google Shape;85;p1"/>
          <p:cNvSpPr/>
          <p:nvPr/>
        </p:nvSpPr>
        <p:spPr>
          <a:xfrm>
            <a:off x="4354207" y="4819726"/>
            <a:ext cx="237490" cy="385445"/>
          </a:xfrm>
          <a:custGeom>
            <a:avLst/>
            <a:gdLst/>
            <a:ahLst/>
            <a:cxnLst/>
            <a:rect l="l" t="t" r="r" b="b"/>
            <a:pathLst>
              <a:path w="237489" h="385445" extrusionOk="0">
                <a:moveTo>
                  <a:pt x="103406" y="384885"/>
                </a:moveTo>
                <a:lnTo>
                  <a:pt x="59515" y="379918"/>
                </a:lnTo>
                <a:lnTo>
                  <a:pt x="15100" y="355259"/>
                </a:lnTo>
                <a:lnTo>
                  <a:pt x="0" y="312790"/>
                </a:lnTo>
                <a:lnTo>
                  <a:pt x="1056" y="299795"/>
                </a:lnTo>
                <a:lnTo>
                  <a:pt x="25656" y="259747"/>
                </a:lnTo>
                <a:lnTo>
                  <a:pt x="61929" y="244101"/>
                </a:lnTo>
                <a:lnTo>
                  <a:pt x="53975" y="240695"/>
                </a:lnTo>
                <a:lnTo>
                  <a:pt x="47725" y="235586"/>
                </a:lnTo>
                <a:lnTo>
                  <a:pt x="43180" y="229341"/>
                </a:lnTo>
                <a:lnTo>
                  <a:pt x="38067" y="223097"/>
                </a:lnTo>
                <a:lnTo>
                  <a:pt x="35794" y="216285"/>
                </a:lnTo>
                <a:lnTo>
                  <a:pt x="35794" y="208337"/>
                </a:lnTo>
                <a:lnTo>
                  <a:pt x="37916" y="195564"/>
                </a:lnTo>
                <a:lnTo>
                  <a:pt x="44245" y="183643"/>
                </a:lnTo>
                <a:lnTo>
                  <a:pt x="54730" y="172573"/>
                </a:lnTo>
                <a:lnTo>
                  <a:pt x="69316" y="162355"/>
                </a:lnTo>
                <a:lnTo>
                  <a:pt x="58449" y="156945"/>
                </a:lnTo>
                <a:lnTo>
                  <a:pt x="27973" y="122298"/>
                </a:lnTo>
                <a:lnTo>
                  <a:pt x="21022" y="86854"/>
                </a:lnTo>
                <a:lnTo>
                  <a:pt x="22611" y="68227"/>
                </a:lnTo>
                <a:lnTo>
                  <a:pt x="46021" y="23842"/>
                </a:lnTo>
                <a:lnTo>
                  <a:pt x="92921" y="1490"/>
                </a:lnTo>
                <a:lnTo>
                  <a:pt x="113064" y="0"/>
                </a:lnTo>
                <a:lnTo>
                  <a:pt x="125191" y="319"/>
                </a:lnTo>
                <a:lnTo>
                  <a:pt x="135933" y="1277"/>
                </a:lnTo>
                <a:lnTo>
                  <a:pt x="145183" y="2873"/>
                </a:lnTo>
                <a:lnTo>
                  <a:pt x="152836" y="5109"/>
                </a:lnTo>
                <a:lnTo>
                  <a:pt x="236924" y="5109"/>
                </a:lnTo>
                <a:lnTo>
                  <a:pt x="236924" y="18733"/>
                </a:lnTo>
                <a:lnTo>
                  <a:pt x="111928" y="18733"/>
                </a:lnTo>
                <a:lnTo>
                  <a:pt x="97342" y="19895"/>
                </a:lnTo>
                <a:lnTo>
                  <a:pt x="63066" y="36899"/>
                </a:lnTo>
                <a:lnTo>
                  <a:pt x="46047" y="71624"/>
                </a:lnTo>
                <a:lnTo>
                  <a:pt x="44885" y="86854"/>
                </a:lnTo>
                <a:lnTo>
                  <a:pt x="46056" y="100993"/>
                </a:lnTo>
                <a:lnTo>
                  <a:pt x="73426" y="140854"/>
                </a:lnTo>
                <a:lnTo>
                  <a:pt x="112496" y="150434"/>
                </a:lnTo>
                <a:lnTo>
                  <a:pt x="172292" y="150434"/>
                </a:lnTo>
                <a:lnTo>
                  <a:pt x="165451" y="155667"/>
                </a:lnTo>
                <a:lnTo>
                  <a:pt x="149640" y="162923"/>
                </a:lnTo>
                <a:lnTo>
                  <a:pt x="131592" y="167198"/>
                </a:lnTo>
                <a:lnTo>
                  <a:pt x="127750" y="167464"/>
                </a:lnTo>
                <a:lnTo>
                  <a:pt x="86361" y="167464"/>
                </a:lnTo>
                <a:lnTo>
                  <a:pt x="79871" y="171411"/>
                </a:lnTo>
                <a:lnTo>
                  <a:pt x="57384" y="198687"/>
                </a:lnTo>
                <a:lnTo>
                  <a:pt x="57384" y="214582"/>
                </a:lnTo>
                <a:lnTo>
                  <a:pt x="98860" y="230476"/>
                </a:lnTo>
                <a:lnTo>
                  <a:pt x="144313" y="230476"/>
                </a:lnTo>
                <a:lnTo>
                  <a:pt x="164430" y="231541"/>
                </a:lnTo>
                <a:lnTo>
                  <a:pt x="182096" y="234734"/>
                </a:lnTo>
                <a:lnTo>
                  <a:pt x="197206" y="240056"/>
                </a:lnTo>
                <a:lnTo>
                  <a:pt x="209652" y="247507"/>
                </a:lnTo>
                <a:lnTo>
                  <a:pt x="216780" y="254319"/>
                </a:lnTo>
                <a:lnTo>
                  <a:pt x="97156" y="254319"/>
                </a:lnTo>
                <a:lnTo>
                  <a:pt x="65507" y="257831"/>
                </a:lnTo>
                <a:lnTo>
                  <a:pt x="42967" y="268369"/>
                </a:lnTo>
                <a:lnTo>
                  <a:pt x="29482" y="285931"/>
                </a:lnTo>
                <a:lnTo>
                  <a:pt x="24999" y="310519"/>
                </a:lnTo>
                <a:lnTo>
                  <a:pt x="30006" y="334033"/>
                </a:lnTo>
                <a:lnTo>
                  <a:pt x="45027" y="350895"/>
                </a:lnTo>
                <a:lnTo>
                  <a:pt x="70061" y="361051"/>
                </a:lnTo>
                <a:lnTo>
                  <a:pt x="105110" y="364448"/>
                </a:lnTo>
                <a:lnTo>
                  <a:pt x="194557" y="364448"/>
                </a:lnTo>
                <a:lnTo>
                  <a:pt x="180347" y="371952"/>
                </a:lnTo>
                <a:lnTo>
                  <a:pt x="158162" y="379066"/>
                </a:lnTo>
                <a:lnTo>
                  <a:pt x="132462" y="383412"/>
                </a:lnTo>
                <a:lnTo>
                  <a:pt x="103406" y="384885"/>
                </a:lnTo>
                <a:close/>
              </a:path>
              <a:path w="237489" h="385445" extrusionOk="0">
                <a:moveTo>
                  <a:pt x="172292" y="150434"/>
                </a:moveTo>
                <a:lnTo>
                  <a:pt x="112496" y="150434"/>
                </a:lnTo>
                <a:lnTo>
                  <a:pt x="128097" y="149370"/>
                </a:lnTo>
                <a:lnTo>
                  <a:pt x="141544" y="146247"/>
                </a:lnTo>
                <a:lnTo>
                  <a:pt x="175776" y="113464"/>
                </a:lnTo>
                <a:lnTo>
                  <a:pt x="180030" y="84583"/>
                </a:lnTo>
                <a:lnTo>
                  <a:pt x="179034" y="70090"/>
                </a:lnTo>
                <a:lnTo>
                  <a:pt x="162495" y="35763"/>
                </a:lnTo>
                <a:lnTo>
                  <a:pt x="127260" y="19797"/>
                </a:lnTo>
                <a:lnTo>
                  <a:pt x="111928" y="18733"/>
                </a:lnTo>
                <a:lnTo>
                  <a:pt x="236924" y="18733"/>
                </a:lnTo>
                <a:lnTo>
                  <a:pt x="236924" y="21571"/>
                </a:lnTo>
                <a:lnTo>
                  <a:pt x="182380" y="24977"/>
                </a:lnTo>
                <a:lnTo>
                  <a:pt x="191986" y="38921"/>
                </a:lnTo>
                <a:lnTo>
                  <a:pt x="198715" y="53503"/>
                </a:lnTo>
                <a:lnTo>
                  <a:pt x="202675" y="68724"/>
                </a:lnTo>
                <a:lnTo>
                  <a:pt x="203971" y="84583"/>
                </a:lnTo>
                <a:lnTo>
                  <a:pt x="202462" y="102456"/>
                </a:lnTo>
                <a:lnTo>
                  <a:pt x="197863" y="118573"/>
                </a:lnTo>
                <a:lnTo>
                  <a:pt x="190068" y="132880"/>
                </a:lnTo>
                <a:lnTo>
                  <a:pt x="178971" y="145325"/>
                </a:lnTo>
                <a:lnTo>
                  <a:pt x="172292" y="150434"/>
                </a:lnTo>
                <a:close/>
              </a:path>
              <a:path w="237489" h="385445" extrusionOk="0">
                <a:moveTo>
                  <a:pt x="111360" y="168600"/>
                </a:moveTo>
                <a:lnTo>
                  <a:pt x="91474" y="168600"/>
                </a:lnTo>
                <a:lnTo>
                  <a:pt x="86361" y="167464"/>
                </a:lnTo>
                <a:lnTo>
                  <a:pt x="127750" y="167464"/>
                </a:lnTo>
                <a:lnTo>
                  <a:pt x="111360" y="168600"/>
                </a:lnTo>
                <a:close/>
              </a:path>
              <a:path w="237489" h="385445" extrusionOk="0">
                <a:moveTo>
                  <a:pt x="194557" y="364448"/>
                </a:moveTo>
                <a:lnTo>
                  <a:pt x="105110" y="364448"/>
                </a:lnTo>
                <a:lnTo>
                  <a:pt x="150181" y="360306"/>
                </a:lnTo>
                <a:lnTo>
                  <a:pt x="182309" y="347915"/>
                </a:lnTo>
                <a:lnTo>
                  <a:pt x="201547" y="327328"/>
                </a:lnTo>
                <a:lnTo>
                  <a:pt x="207948" y="298598"/>
                </a:lnTo>
                <a:lnTo>
                  <a:pt x="206980" y="287847"/>
                </a:lnTo>
                <a:lnTo>
                  <a:pt x="170804" y="256873"/>
                </a:lnTo>
                <a:lnTo>
                  <a:pt x="139768" y="254319"/>
                </a:lnTo>
                <a:lnTo>
                  <a:pt x="216780" y="254319"/>
                </a:lnTo>
                <a:lnTo>
                  <a:pt x="219675" y="257086"/>
                </a:lnTo>
                <a:lnTo>
                  <a:pt x="226768" y="268795"/>
                </a:lnTo>
                <a:lnTo>
                  <a:pt x="230985" y="282632"/>
                </a:lnTo>
                <a:lnTo>
                  <a:pt x="232379" y="298598"/>
                </a:lnTo>
                <a:lnTo>
                  <a:pt x="230257" y="317952"/>
                </a:lnTo>
                <a:lnTo>
                  <a:pt x="223928" y="335071"/>
                </a:lnTo>
                <a:lnTo>
                  <a:pt x="213443" y="349848"/>
                </a:lnTo>
                <a:lnTo>
                  <a:pt x="198857" y="362178"/>
                </a:lnTo>
                <a:lnTo>
                  <a:pt x="194557" y="364448"/>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 name="Google Shape;86;p1"/>
          <p:cNvSpPr/>
          <p:nvPr/>
        </p:nvSpPr>
        <p:spPr>
          <a:xfrm>
            <a:off x="3642296" y="3271227"/>
            <a:ext cx="135890" cy="217170"/>
          </a:xfrm>
          <a:custGeom>
            <a:avLst/>
            <a:gdLst/>
            <a:ahLst/>
            <a:cxnLst/>
            <a:rect l="l" t="t" r="r" b="b"/>
            <a:pathLst>
              <a:path w="135889" h="217170" extrusionOk="0">
                <a:moveTo>
                  <a:pt x="135788" y="203111"/>
                </a:moveTo>
                <a:lnTo>
                  <a:pt x="101701" y="203111"/>
                </a:lnTo>
                <a:lnTo>
                  <a:pt x="101701" y="15227"/>
                </a:lnTo>
                <a:lnTo>
                  <a:pt x="101701" y="0"/>
                </a:lnTo>
                <a:lnTo>
                  <a:pt x="0" y="0"/>
                </a:lnTo>
                <a:lnTo>
                  <a:pt x="0" y="15227"/>
                </a:lnTo>
                <a:lnTo>
                  <a:pt x="34086" y="15227"/>
                </a:lnTo>
                <a:lnTo>
                  <a:pt x="34086" y="203111"/>
                </a:lnTo>
                <a:lnTo>
                  <a:pt x="0" y="203111"/>
                </a:lnTo>
                <a:lnTo>
                  <a:pt x="0" y="217068"/>
                </a:lnTo>
                <a:lnTo>
                  <a:pt x="135788" y="217068"/>
                </a:lnTo>
                <a:lnTo>
                  <a:pt x="135788" y="203111"/>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7" name="Google Shape;87;p1"/>
          <p:cNvPicPr preferRelativeResize="0"/>
          <p:nvPr/>
        </p:nvPicPr>
        <p:blipFill rotWithShape="1">
          <a:blip r:embed="rId4">
            <a:alphaModFix/>
          </a:blip>
          <a:srcRect/>
          <a:stretch/>
        </p:blipFill>
        <p:spPr>
          <a:xfrm>
            <a:off x="3038337" y="3265994"/>
            <a:ext cx="210789" cy="227638"/>
          </a:xfrm>
          <a:prstGeom prst="rect">
            <a:avLst/>
          </a:prstGeom>
          <a:noFill/>
          <a:ln>
            <a:noFill/>
          </a:ln>
        </p:spPr>
      </p:pic>
      <p:pic>
        <p:nvPicPr>
          <p:cNvPr id="88" name="Google Shape;88;p1"/>
          <p:cNvPicPr preferRelativeResize="0"/>
          <p:nvPr/>
        </p:nvPicPr>
        <p:blipFill rotWithShape="1">
          <a:blip r:embed="rId5">
            <a:alphaModFix/>
          </a:blip>
          <a:srcRect/>
          <a:stretch/>
        </p:blipFill>
        <p:spPr>
          <a:xfrm>
            <a:off x="2074161" y="2286750"/>
            <a:ext cx="1864149" cy="790206"/>
          </a:xfrm>
          <a:prstGeom prst="rect">
            <a:avLst/>
          </a:prstGeom>
          <a:noFill/>
          <a:ln>
            <a:noFill/>
          </a:ln>
        </p:spPr>
      </p:pic>
      <p:sp>
        <p:nvSpPr>
          <p:cNvPr id="89" name="Google Shape;89;p1"/>
          <p:cNvSpPr/>
          <p:nvPr/>
        </p:nvSpPr>
        <p:spPr>
          <a:xfrm>
            <a:off x="2074161" y="3142240"/>
            <a:ext cx="332105" cy="353695"/>
          </a:xfrm>
          <a:custGeom>
            <a:avLst/>
            <a:gdLst/>
            <a:ahLst/>
            <a:cxnLst/>
            <a:rect l="l" t="t" r="r" b="b"/>
            <a:pathLst>
              <a:path w="332105" h="353695" extrusionOk="0">
                <a:moveTo>
                  <a:pt x="166472" y="353095"/>
                </a:moveTo>
                <a:lnTo>
                  <a:pt x="111990" y="344722"/>
                </a:lnTo>
                <a:lnTo>
                  <a:pt x="70239" y="320595"/>
                </a:lnTo>
                <a:lnTo>
                  <a:pt x="43509" y="282206"/>
                </a:lnTo>
                <a:lnTo>
                  <a:pt x="34089" y="231044"/>
                </a:lnTo>
                <a:lnTo>
                  <a:pt x="34089" y="13056"/>
                </a:lnTo>
                <a:lnTo>
                  <a:pt x="0" y="13056"/>
                </a:lnTo>
                <a:lnTo>
                  <a:pt x="0" y="0"/>
                </a:lnTo>
                <a:lnTo>
                  <a:pt x="138632" y="0"/>
                </a:lnTo>
                <a:lnTo>
                  <a:pt x="138632" y="13056"/>
                </a:lnTo>
                <a:lnTo>
                  <a:pt x="106246" y="13056"/>
                </a:lnTo>
                <a:lnTo>
                  <a:pt x="106246" y="224800"/>
                </a:lnTo>
                <a:lnTo>
                  <a:pt x="112212" y="268440"/>
                </a:lnTo>
                <a:lnTo>
                  <a:pt x="126274" y="303565"/>
                </a:lnTo>
                <a:lnTo>
                  <a:pt x="152907" y="326982"/>
                </a:lnTo>
                <a:lnTo>
                  <a:pt x="196585" y="335497"/>
                </a:lnTo>
                <a:lnTo>
                  <a:pt x="227372" y="329749"/>
                </a:lnTo>
                <a:lnTo>
                  <a:pt x="254111" y="312080"/>
                </a:lnTo>
                <a:lnTo>
                  <a:pt x="272967" y="281851"/>
                </a:lnTo>
                <a:lnTo>
                  <a:pt x="280105" y="238424"/>
                </a:lnTo>
                <a:lnTo>
                  <a:pt x="280105" y="49387"/>
                </a:lnTo>
                <a:lnTo>
                  <a:pt x="279182" y="31497"/>
                </a:lnTo>
                <a:lnTo>
                  <a:pt x="275275" y="20365"/>
                </a:lnTo>
                <a:lnTo>
                  <a:pt x="266682" y="14662"/>
                </a:lnTo>
                <a:lnTo>
                  <a:pt x="251697" y="13056"/>
                </a:lnTo>
                <a:lnTo>
                  <a:pt x="245447" y="13056"/>
                </a:lnTo>
                <a:lnTo>
                  <a:pt x="245447" y="0"/>
                </a:lnTo>
                <a:lnTo>
                  <a:pt x="331808" y="0"/>
                </a:lnTo>
                <a:lnTo>
                  <a:pt x="331808" y="13056"/>
                </a:lnTo>
                <a:lnTo>
                  <a:pt x="321581" y="13056"/>
                </a:lnTo>
                <a:lnTo>
                  <a:pt x="310155" y="14387"/>
                </a:lnTo>
                <a:lnTo>
                  <a:pt x="302192" y="19442"/>
                </a:lnTo>
                <a:lnTo>
                  <a:pt x="297532" y="29820"/>
                </a:lnTo>
                <a:lnTo>
                  <a:pt x="296013" y="47117"/>
                </a:lnTo>
                <a:lnTo>
                  <a:pt x="296013" y="233315"/>
                </a:lnTo>
                <a:lnTo>
                  <a:pt x="288476" y="282446"/>
                </a:lnTo>
                <a:lnTo>
                  <a:pt x="265119" y="320240"/>
                </a:lnTo>
                <a:lnTo>
                  <a:pt x="224824" y="344518"/>
                </a:lnTo>
                <a:lnTo>
                  <a:pt x="166472" y="353095"/>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1"/>
          <p:cNvSpPr/>
          <p:nvPr/>
        </p:nvSpPr>
        <p:spPr>
          <a:xfrm>
            <a:off x="2811071" y="3271670"/>
            <a:ext cx="237490" cy="222250"/>
          </a:xfrm>
          <a:custGeom>
            <a:avLst/>
            <a:gdLst/>
            <a:ahLst/>
            <a:cxnLst/>
            <a:rect l="l" t="t" r="r" b="b"/>
            <a:pathLst>
              <a:path w="237489" h="222250" extrusionOk="0">
                <a:moveTo>
                  <a:pt x="126700" y="221961"/>
                </a:moveTo>
                <a:lnTo>
                  <a:pt x="113632" y="221961"/>
                </a:lnTo>
                <a:lnTo>
                  <a:pt x="23294" y="13624"/>
                </a:lnTo>
                <a:lnTo>
                  <a:pt x="0" y="13624"/>
                </a:lnTo>
                <a:lnTo>
                  <a:pt x="0" y="0"/>
                </a:lnTo>
                <a:lnTo>
                  <a:pt x="123291" y="0"/>
                </a:lnTo>
                <a:lnTo>
                  <a:pt x="123291" y="13624"/>
                </a:lnTo>
                <a:lnTo>
                  <a:pt x="96019" y="13624"/>
                </a:lnTo>
                <a:lnTo>
                  <a:pt x="149427" y="133971"/>
                </a:lnTo>
                <a:lnTo>
                  <a:pt x="182949" y="55064"/>
                </a:lnTo>
                <a:lnTo>
                  <a:pt x="190903" y="25545"/>
                </a:lnTo>
                <a:lnTo>
                  <a:pt x="190903" y="12488"/>
                </a:lnTo>
                <a:lnTo>
                  <a:pt x="184653" y="13624"/>
                </a:lnTo>
                <a:lnTo>
                  <a:pt x="161358" y="13624"/>
                </a:lnTo>
                <a:lnTo>
                  <a:pt x="161358" y="0"/>
                </a:lnTo>
                <a:lnTo>
                  <a:pt x="237492" y="0"/>
                </a:lnTo>
                <a:lnTo>
                  <a:pt x="237492" y="13624"/>
                </a:lnTo>
                <a:lnTo>
                  <a:pt x="233515" y="13624"/>
                </a:lnTo>
                <a:lnTo>
                  <a:pt x="225472" y="15070"/>
                </a:lnTo>
                <a:lnTo>
                  <a:pt x="217749" y="20081"/>
                </a:lnTo>
                <a:lnTo>
                  <a:pt x="209386" y="30947"/>
                </a:lnTo>
                <a:lnTo>
                  <a:pt x="199425" y="49955"/>
                </a:lnTo>
                <a:lnTo>
                  <a:pt x="126700" y="221961"/>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6">
            <a:alphaModFix/>
          </a:blip>
          <a:srcRect/>
          <a:stretch/>
        </p:blipFill>
        <p:spPr>
          <a:xfrm>
            <a:off x="3469574" y="3265994"/>
            <a:ext cx="164767" cy="227638"/>
          </a:xfrm>
          <a:prstGeom prst="rect">
            <a:avLst/>
          </a:prstGeom>
          <a:noFill/>
          <a:ln>
            <a:noFill/>
          </a:ln>
        </p:spPr>
      </p:pic>
      <p:grpSp>
        <p:nvGrpSpPr>
          <p:cNvPr id="92" name="Google Shape;92;p1"/>
          <p:cNvGrpSpPr/>
          <p:nvPr/>
        </p:nvGrpSpPr>
        <p:grpSpPr>
          <a:xfrm>
            <a:off x="2691752" y="3170056"/>
            <a:ext cx="135255" cy="318341"/>
            <a:chOff x="2691752" y="3170056"/>
            <a:chExt cx="135255" cy="318341"/>
          </a:xfrm>
        </p:grpSpPr>
        <p:sp>
          <p:nvSpPr>
            <p:cNvPr id="93" name="Google Shape;93;p1"/>
            <p:cNvSpPr/>
            <p:nvPr/>
          </p:nvSpPr>
          <p:spPr>
            <a:xfrm>
              <a:off x="2691752" y="3271227"/>
              <a:ext cx="135255" cy="217170"/>
            </a:xfrm>
            <a:custGeom>
              <a:avLst/>
              <a:gdLst/>
              <a:ahLst/>
              <a:cxnLst/>
              <a:rect l="l" t="t" r="r" b="b"/>
              <a:pathLst>
                <a:path w="135255" h="217170" extrusionOk="0">
                  <a:moveTo>
                    <a:pt x="135216" y="203111"/>
                  </a:moveTo>
                  <a:lnTo>
                    <a:pt x="101130" y="203111"/>
                  </a:lnTo>
                  <a:lnTo>
                    <a:pt x="101130" y="15227"/>
                  </a:lnTo>
                  <a:lnTo>
                    <a:pt x="101130" y="0"/>
                  </a:lnTo>
                  <a:lnTo>
                    <a:pt x="0" y="0"/>
                  </a:lnTo>
                  <a:lnTo>
                    <a:pt x="0" y="15227"/>
                  </a:lnTo>
                  <a:lnTo>
                    <a:pt x="33515" y="15227"/>
                  </a:lnTo>
                  <a:lnTo>
                    <a:pt x="33515" y="203111"/>
                  </a:lnTo>
                  <a:lnTo>
                    <a:pt x="0" y="203111"/>
                  </a:lnTo>
                  <a:lnTo>
                    <a:pt x="0" y="217068"/>
                  </a:lnTo>
                  <a:lnTo>
                    <a:pt x="135216" y="217068"/>
                  </a:lnTo>
                  <a:lnTo>
                    <a:pt x="135216" y="203111"/>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4" name="Google Shape;94;p1"/>
            <p:cNvPicPr preferRelativeResize="0"/>
            <p:nvPr/>
          </p:nvPicPr>
          <p:blipFill rotWithShape="1">
            <a:blip r:embed="rId7">
              <a:alphaModFix/>
            </a:blip>
            <a:srcRect/>
            <a:stretch/>
          </p:blipFill>
          <p:spPr>
            <a:xfrm>
              <a:off x="2725278" y="3170056"/>
              <a:ext cx="67611" cy="67553"/>
            </a:xfrm>
            <a:prstGeom prst="rect">
              <a:avLst/>
            </a:prstGeom>
            <a:noFill/>
            <a:ln>
              <a:noFill/>
            </a:ln>
          </p:spPr>
        </p:pic>
      </p:grpSp>
      <p:pic>
        <p:nvPicPr>
          <p:cNvPr id="95" name="Google Shape;95;p1"/>
          <p:cNvPicPr preferRelativeResize="0"/>
          <p:nvPr/>
        </p:nvPicPr>
        <p:blipFill rotWithShape="1">
          <a:blip r:embed="rId8">
            <a:alphaModFix/>
          </a:blip>
          <a:srcRect/>
          <a:stretch/>
        </p:blipFill>
        <p:spPr>
          <a:xfrm>
            <a:off x="3676386" y="3170056"/>
            <a:ext cx="67611" cy="67553"/>
          </a:xfrm>
          <a:prstGeom prst="rect">
            <a:avLst/>
          </a:prstGeom>
          <a:noFill/>
          <a:ln>
            <a:noFill/>
          </a:ln>
        </p:spPr>
      </p:pic>
      <p:sp>
        <p:nvSpPr>
          <p:cNvPr id="96" name="Google Shape;96;p1"/>
          <p:cNvSpPr/>
          <p:nvPr/>
        </p:nvSpPr>
        <p:spPr>
          <a:xfrm>
            <a:off x="2397447" y="3264291"/>
            <a:ext cx="285115" cy="224154"/>
          </a:xfrm>
          <a:custGeom>
            <a:avLst/>
            <a:gdLst/>
            <a:ahLst/>
            <a:cxnLst/>
            <a:rect l="l" t="t" r="r" b="b"/>
            <a:pathLst>
              <a:path w="285114" h="224154" extrusionOk="0">
                <a:moveTo>
                  <a:pt x="284650" y="223664"/>
                </a:moveTo>
                <a:lnTo>
                  <a:pt x="155109" y="223664"/>
                </a:lnTo>
                <a:lnTo>
                  <a:pt x="155109" y="210608"/>
                </a:lnTo>
                <a:lnTo>
                  <a:pt x="182949" y="210608"/>
                </a:lnTo>
                <a:lnTo>
                  <a:pt x="182949" y="59606"/>
                </a:lnTo>
                <a:lnTo>
                  <a:pt x="181253" y="39595"/>
                </a:lnTo>
                <a:lnTo>
                  <a:pt x="176202" y="27674"/>
                </a:lnTo>
                <a:lnTo>
                  <a:pt x="167848" y="21926"/>
                </a:lnTo>
                <a:lnTo>
                  <a:pt x="156245" y="20436"/>
                </a:lnTo>
                <a:lnTo>
                  <a:pt x="136856" y="27372"/>
                </a:lnTo>
                <a:lnTo>
                  <a:pt x="120450" y="43994"/>
                </a:lnTo>
                <a:lnTo>
                  <a:pt x="108306" y="64023"/>
                </a:lnTo>
                <a:lnTo>
                  <a:pt x="101701" y="81177"/>
                </a:lnTo>
                <a:lnTo>
                  <a:pt x="101701" y="210608"/>
                </a:lnTo>
                <a:lnTo>
                  <a:pt x="130677" y="210608"/>
                </a:lnTo>
                <a:lnTo>
                  <a:pt x="130677" y="223664"/>
                </a:lnTo>
                <a:lnTo>
                  <a:pt x="0" y="223664"/>
                </a:lnTo>
                <a:lnTo>
                  <a:pt x="0" y="210608"/>
                </a:lnTo>
                <a:lnTo>
                  <a:pt x="34089" y="210608"/>
                </a:lnTo>
                <a:lnTo>
                  <a:pt x="34089" y="21004"/>
                </a:lnTo>
                <a:lnTo>
                  <a:pt x="0" y="21004"/>
                </a:lnTo>
                <a:lnTo>
                  <a:pt x="0" y="7947"/>
                </a:lnTo>
                <a:lnTo>
                  <a:pt x="101701" y="7947"/>
                </a:lnTo>
                <a:lnTo>
                  <a:pt x="101701" y="47684"/>
                </a:lnTo>
                <a:lnTo>
                  <a:pt x="115248" y="28259"/>
                </a:lnTo>
                <a:lnTo>
                  <a:pt x="134228" y="13198"/>
                </a:lnTo>
                <a:lnTo>
                  <a:pt x="156831" y="3459"/>
                </a:lnTo>
                <a:lnTo>
                  <a:pt x="181244" y="0"/>
                </a:lnTo>
                <a:lnTo>
                  <a:pt x="211730" y="4727"/>
                </a:lnTo>
                <a:lnTo>
                  <a:pt x="233373" y="19088"/>
                </a:lnTo>
                <a:lnTo>
                  <a:pt x="246281" y="43347"/>
                </a:lnTo>
                <a:lnTo>
                  <a:pt x="250560" y="77771"/>
                </a:lnTo>
                <a:lnTo>
                  <a:pt x="250560" y="210608"/>
                </a:lnTo>
                <a:lnTo>
                  <a:pt x="284650" y="210608"/>
                </a:lnTo>
                <a:lnTo>
                  <a:pt x="284650" y="223664"/>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7" name="Google Shape;97;p1"/>
          <p:cNvSpPr/>
          <p:nvPr/>
        </p:nvSpPr>
        <p:spPr>
          <a:xfrm>
            <a:off x="3773542" y="3166082"/>
            <a:ext cx="377190" cy="442595"/>
          </a:xfrm>
          <a:custGeom>
            <a:avLst/>
            <a:gdLst/>
            <a:ahLst/>
            <a:cxnLst/>
            <a:rect l="l" t="t" r="r" b="b"/>
            <a:pathLst>
              <a:path w="377189" h="442595" extrusionOk="0">
                <a:moveTo>
                  <a:pt x="180676" y="442220"/>
                </a:moveTo>
                <a:lnTo>
                  <a:pt x="176699" y="442220"/>
                </a:lnTo>
                <a:lnTo>
                  <a:pt x="172153" y="441085"/>
                </a:lnTo>
                <a:lnTo>
                  <a:pt x="168744" y="439949"/>
                </a:lnTo>
                <a:lnTo>
                  <a:pt x="167608" y="439382"/>
                </a:lnTo>
                <a:lnTo>
                  <a:pt x="167040" y="439382"/>
                </a:lnTo>
                <a:lnTo>
                  <a:pt x="166472" y="438814"/>
                </a:lnTo>
                <a:lnTo>
                  <a:pt x="165904" y="438814"/>
                </a:lnTo>
                <a:lnTo>
                  <a:pt x="165904" y="438246"/>
                </a:lnTo>
                <a:lnTo>
                  <a:pt x="165336" y="438246"/>
                </a:lnTo>
                <a:lnTo>
                  <a:pt x="157940" y="433066"/>
                </a:lnTo>
                <a:lnTo>
                  <a:pt x="152197" y="426183"/>
                </a:lnTo>
                <a:lnTo>
                  <a:pt x="148477" y="417810"/>
                </a:lnTo>
                <a:lnTo>
                  <a:pt x="147154" y="408159"/>
                </a:lnTo>
                <a:lnTo>
                  <a:pt x="149764" y="395023"/>
                </a:lnTo>
                <a:lnTo>
                  <a:pt x="156955" y="384388"/>
                </a:lnTo>
                <a:lnTo>
                  <a:pt x="167768" y="377265"/>
                </a:lnTo>
                <a:lnTo>
                  <a:pt x="181244" y="374667"/>
                </a:lnTo>
                <a:lnTo>
                  <a:pt x="192137" y="376485"/>
                </a:lnTo>
                <a:lnTo>
                  <a:pt x="201485" y="381550"/>
                </a:lnTo>
                <a:lnTo>
                  <a:pt x="208809" y="389275"/>
                </a:lnTo>
                <a:lnTo>
                  <a:pt x="213630" y="399077"/>
                </a:lnTo>
                <a:lnTo>
                  <a:pt x="214198" y="400780"/>
                </a:lnTo>
                <a:lnTo>
                  <a:pt x="215334" y="401915"/>
                </a:lnTo>
                <a:lnTo>
                  <a:pt x="218743" y="401915"/>
                </a:lnTo>
                <a:lnTo>
                  <a:pt x="220448" y="400780"/>
                </a:lnTo>
                <a:lnTo>
                  <a:pt x="221016" y="399644"/>
                </a:lnTo>
                <a:lnTo>
                  <a:pt x="252265" y="326414"/>
                </a:lnTo>
                <a:lnTo>
                  <a:pt x="162495" y="119779"/>
                </a:lnTo>
                <a:lnTo>
                  <a:pt x="93747" y="119779"/>
                </a:lnTo>
                <a:lnTo>
                  <a:pt x="93747" y="281567"/>
                </a:lnTo>
                <a:lnTo>
                  <a:pt x="135223" y="283838"/>
                </a:lnTo>
                <a:lnTo>
                  <a:pt x="145450" y="289515"/>
                </a:lnTo>
                <a:lnTo>
                  <a:pt x="133003" y="306235"/>
                </a:lnTo>
                <a:lnTo>
                  <a:pt x="118320" y="318112"/>
                </a:lnTo>
                <a:lnTo>
                  <a:pt x="100867" y="325199"/>
                </a:lnTo>
                <a:lnTo>
                  <a:pt x="80111" y="327549"/>
                </a:lnTo>
                <a:lnTo>
                  <a:pt x="65924" y="325314"/>
                </a:lnTo>
                <a:lnTo>
                  <a:pt x="48009" y="316905"/>
                </a:lnTo>
                <a:lnTo>
                  <a:pt x="32651" y="299769"/>
                </a:lnTo>
                <a:lnTo>
                  <a:pt x="26135" y="271349"/>
                </a:lnTo>
                <a:lnTo>
                  <a:pt x="26135" y="119779"/>
                </a:lnTo>
                <a:lnTo>
                  <a:pt x="0" y="119779"/>
                </a:lnTo>
                <a:lnTo>
                  <a:pt x="0" y="105587"/>
                </a:lnTo>
                <a:lnTo>
                  <a:pt x="34409" y="96434"/>
                </a:lnTo>
                <a:lnTo>
                  <a:pt x="61361" y="72378"/>
                </a:lnTo>
                <a:lnTo>
                  <a:pt x="78939" y="38531"/>
                </a:lnTo>
                <a:lnTo>
                  <a:pt x="85224" y="0"/>
                </a:lnTo>
                <a:lnTo>
                  <a:pt x="93747" y="0"/>
                </a:lnTo>
                <a:lnTo>
                  <a:pt x="93747" y="105587"/>
                </a:lnTo>
                <a:lnTo>
                  <a:pt x="263060" y="105587"/>
                </a:lnTo>
                <a:lnTo>
                  <a:pt x="263060" y="119779"/>
                </a:lnTo>
                <a:lnTo>
                  <a:pt x="235220" y="119779"/>
                </a:lnTo>
                <a:lnTo>
                  <a:pt x="288627" y="239559"/>
                </a:lnTo>
                <a:lnTo>
                  <a:pt x="322149" y="160652"/>
                </a:lnTo>
                <a:lnTo>
                  <a:pt x="330103" y="131133"/>
                </a:lnTo>
                <a:lnTo>
                  <a:pt x="328354" y="125288"/>
                </a:lnTo>
                <a:lnTo>
                  <a:pt x="322930" y="121837"/>
                </a:lnTo>
                <a:lnTo>
                  <a:pt x="313564" y="120196"/>
                </a:lnTo>
                <a:lnTo>
                  <a:pt x="299991" y="119779"/>
                </a:lnTo>
                <a:lnTo>
                  <a:pt x="299991" y="105587"/>
                </a:lnTo>
                <a:lnTo>
                  <a:pt x="376693" y="105587"/>
                </a:lnTo>
                <a:lnTo>
                  <a:pt x="376693" y="119779"/>
                </a:lnTo>
                <a:lnTo>
                  <a:pt x="365392" y="120897"/>
                </a:lnTo>
                <a:lnTo>
                  <a:pt x="356594" y="125740"/>
                </a:lnTo>
                <a:lnTo>
                  <a:pt x="348329" y="136544"/>
                </a:lnTo>
                <a:lnTo>
                  <a:pt x="338626" y="155543"/>
                </a:lnTo>
                <a:lnTo>
                  <a:pt x="269310" y="319034"/>
                </a:lnTo>
                <a:lnTo>
                  <a:pt x="260787" y="338903"/>
                </a:lnTo>
                <a:lnTo>
                  <a:pt x="254555" y="353955"/>
                </a:lnTo>
                <a:lnTo>
                  <a:pt x="244009" y="378738"/>
                </a:lnTo>
                <a:lnTo>
                  <a:pt x="240333" y="387723"/>
                </a:lnTo>
                <a:lnTo>
                  <a:pt x="238061" y="392264"/>
                </a:lnTo>
                <a:lnTo>
                  <a:pt x="236356" y="397374"/>
                </a:lnTo>
                <a:lnTo>
                  <a:pt x="234083" y="402483"/>
                </a:lnTo>
                <a:lnTo>
                  <a:pt x="225419" y="417872"/>
                </a:lnTo>
                <a:lnTo>
                  <a:pt x="214198" y="431079"/>
                </a:lnTo>
                <a:lnTo>
                  <a:pt x="199567" y="439923"/>
                </a:lnTo>
                <a:lnTo>
                  <a:pt x="180676" y="44222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8" name="Google Shape;98;p1"/>
          <p:cNvPicPr preferRelativeResize="0"/>
          <p:nvPr/>
        </p:nvPicPr>
        <p:blipFill rotWithShape="1">
          <a:blip r:embed="rId9">
            <a:alphaModFix/>
          </a:blip>
          <a:srcRect/>
          <a:stretch/>
        </p:blipFill>
        <p:spPr>
          <a:xfrm>
            <a:off x="3253104" y="3262588"/>
            <a:ext cx="205107" cy="224800"/>
          </a:xfrm>
          <a:prstGeom prst="rect">
            <a:avLst/>
          </a:prstGeom>
          <a:noFill/>
          <a:ln>
            <a:noFill/>
          </a:ln>
        </p:spPr>
      </p:pic>
      <p:sp>
        <p:nvSpPr>
          <p:cNvPr id="99" name="Google Shape;99;p1"/>
          <p:cNvSpPr txBox="1">
            <a:spLocks noGrp="1"/>
          </p:cNvSpPr>
          <p:nvPr>
            <p:ph type="title"/>
          </p:nvPr>
        </p:nvSpPr>
        <p:spPr>
          <a:xfrm>
            <a:off x="5765481" y="2297239"/>
            <a:ext cx="4492625" cy="1068070"/>
          </a:xfrm>
          <a:prstGeom prst="rect">
            <a:avLst/>
          </a:prstGeom>
          <a:noFill/>
          <a:ln>
            <a:noFill/>
          </a:ln>
        </p:spPr>
        <p:txBody>
          <a:bodyPr spcFirstLastPara="1" wrap="square" lIns="0" tIns="74275" rIns="0" bIns="0" anchor="t" anchorCtr="0">
            <a:spAutoFit/>
          </a:bodyPr>
          <a:lstStyle/>
          <a:p>
            <a:pPr marL="12700" marR="5080" lvl="0" indent="0" algn="l" rtl="0">
              <a:lnSpc>
                <a:spcPct val="108055"/>
              </a:lnSpc>
              <a:spcBef>
                <a:spcPts val="0"/>
              </a:spcBef>
              <a:spcAft>
                <a:spcPts val="0"/>
              </a:spcAft>
              <a:buSzPts val="1400"/>
              <a:buNone/>
            </a:pPr>
            <a:r>
              <a:rPr lang="en-US"/>
              <a:t>Ph.D. Qualifying Exam Overview</a:t>
            </a:r>
            <a:endParaRPr/>
          </a:p>
        </p:txBody>
      </p:sp>
      <p:sp>
        <p:nvSpPr>
          <p:cNvPr id="100" name="Google Shape;100;p1"/>
          <p:cNvSpPr txBox="1"/>
          <p:nvPr/>
        </p:nvSpPr>
        <p:spPr>
          <a:xfrm>
            <a:off x="5814910" y="4038396"/>
            <a:ext cx="3787800" cy="1001100"/>
          </a:xfrm>
          <a:prstGeom prst="rect">
            <a:avLst/>
          </a:prstGeom>
          <a:noFill/>
          <a:ln>
            <a:noFill/>
          </a:ln>
        </p:spPr>
        <p:txBody>
          <a:bodyPr spcFirstLastPara="1" wrap="square" lIns="0" tIns="12050" rIns="0" bIns="0" anchor="t" anchorCtr="0">
            <a:spAutoFit/>
          </a:bodyPr>
          <a:lstStyle/>
          <a:p>
            <a:pPr marL="18415" marR="0" lvl="0" indent="0" algn="l" rtl="0">
              <a:lnSpc>
                <a:spcPct val="100000"/>
              </a:lnSpc>
              <a:spcBef>
                <a:spcPts val="0"/>
              </a:spcBef>
              <a:spcAft>
                <a:spcPts val="0"/>
              </a:spcAft>
              <a:buClr>
                <a:srgbClr val="000000"/>
              </a:buClr>
              <a:buSzPts val="1600"/>
              <a:buFont typeface="Arial"/>
              <a:buNone/>
            </a:pPr>
            <a:r>
              <a:rPr lang="en-US" sz="1600" b="1" dirty="0">
                <a:solidFill>
                  <a:srgbClr val="5D5D5D"/>
                </a:solidFill>
              </a:rPr>
              <a:t>January</a:t>
            </a:r>
            <a:r>
              <a:rPr lang="en-US" sz="1600" b="1" i="0" u="none" strike="noStrike" cap="none" dirty="0">
                <a:solidFill>
                  <a:srgbClr val="5D5D5D"/>
                </a:solidFill>
                <a:latin typeface="Arial"/>
                <a:ea typeface="Arial"/>
                <a:cs typeface="Arial"/>
                <a:sym typeface="Arial"/>
              </a:rPr>
              <a:t> </a:t>
            </a:r>
            <a:r>
              <a:rPr lang="en-US" sz="1600" b="1" dirty="0">
                <a:solidFill>
                  <a:srgbClr val="5D5D5D"/>
                </a:solidFill>
              </a:rPr>
              <a:t>24</a:t>
            </a:r>
            <a:r>
              <a:rPr lang="en-US" sz="1600" b="1" i="0" u="none" strike="noStrike" cap="none" dirty="0">
                <a:solidFill>
                  <a:srgbClr val="5D5D5D"/>
                </a:solidFill>
                <a:latin typeface="Arial"/>
                <a:ea typeface="Arial"/>
                <a:cs typeface="Arial"/>
                <a:sym typeface="Arial"/>
              </a:rPr>
              <a:t>th, 2024</a:t>
            </a:r>
            <a:endParaRPr sz="1600" b="0" i="0" u="none" strike="noStrike" cap="none" dirty="0">
              <a:solidFill>
                <a:srgbClr val="000000"/>
              </a:solidFill>
              <a:latin typeface="Arial"/>
              <a:ea typeface="Arial"/>
              <a:cs typeface="Arial"/>
              <a:sym typeface="Arial"/>
            </a:endParaRPr>
          </a:p>
          <a:p>
            <a:pPr marL="12700" marR="0" lvl="0" indent="0" algn="l" rtl="0">
              <a:lnSpc>
                <a:spcPct val="100000"/>
              </a:lnSpc>
              <a:spcBef>
                <a:spcPts val="1470"/>
              </a:spcBef>
              <a:spcAft>
                <a:spcPts val="0"/>
              </a:spcAft>
              <a:buClr>
                <a:srgbClr val="000000"/>
              </a:buClr>
              <a:buSzPts val="1800"/>
              <a:buFont typeface="Arial"/>
              <a:buNone/>
            </a:pPr>
            <a:r>
              <a:rPr lang="en-US" sz="1800" b="0" i="0" u="none" strike="noStrike" cap="none" dirty="0">
                <a:solidFill>
                  <a:srgbClr val="5D5D5D"/>
                </a:solidFill>
                <a:latin typeface="Arial"/>
                <a:ea typeface="Arial"/>
                <a:cs typeface="Arial"/>
                <a:sym typeface="Arial"/>
              </a:rPr>
              <a:t>Prof. Rick Carley,</a:t>
            </a: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D5D5D"/>
                </a:solidFill>
                <a:latin typeface="Arial"/>
                <a:ea typeface="Arial"/>
                <a:cs typeface="Arial"/>
                <a:sym typeface="Arial"/>
              </a:rPr>
              <a:t>Graduate Studies Committee, Chair</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p:nvPr/>
        </p:nvSpPr>
        <p:spPr>
          <a:xfrm>
            <a:off x="2396018" y="6352483"/>
            <a:ext cx="257175"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38383"/>
                </a:solidFill>
                <a:latin typeface="Arial"/>
                <a:ea typeface="Arial"/>
                <a:cs typeface="Arial"/>
                <a:sym typeface="Arial"/>
              </a:rPr>
              <a:t>10</a:t>
            </a:r>
            <a:endParaRPr sz="1600" b="0" i="0" u="none" strike="noStrike" cap="none">
              <a:solidFill>
                <a:srgbClr val="000000"/>
              </a:solidFill>
              <a:latin typeface="Arial"/>
              <a:ea typeface="Arial"/>
              <a:cs typeface="Arial"/>
              <a:sym typeface="Arial"/>
            </a:endParaRPr>
          </a:p>
        </p:txBody>
      </p:sp>
      <p:sp>
        <p:nvSpPr>
          <p:cNvPr id="164" name="Google Shape;164;p10"/>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Important dates and deadlines</a:t>
            </a:r>
            <a:endParaRPr/>
          </a:p>
        </p:txBody>
      </p:sp>
      <p:sp>
        <p:nvSpPr>
          <p:cNvPr id="165" name="Google Shape;165;p10"/>
          <p:cNvSpPr txBox="1"/>
          <p:nvPr/>
        </p:nvSpPr>
        <p:spPr>
          <a:xfrm>
            <a:off x="2641161" y="2094317"/>
            <a:ext cx="7798200" cy="3317100"/>
          </a:xfrm>
          <a:prstGeom prst="rect">
            <a:avLst/>
          </a:prstGeom>
          <a:noFill/>
          <a:ln>
            <a:noFill/>
          </a:ln>
        </p:spPr>
        <p:txBody>
          <a:bodyPr spcFirstLastPara="1" wrap="square" lIns="0" tIns="99050"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February 23rd: Declaration application deadline</a:t>
            </a:r>
            <a:endParaRPr sz="2000" b="0" i="0" u="none" strike="noStrike" cap="none" dirty="0">
              <a:solidFill>
                <a:srgbClr val="000000"/>
              </a:solidFill>
              <a:latin typeface="Arial"/>
              <a:ea typeface="Arial"/>
              <a:cs typeface="Arial"/>
              <a:sym typeface="Arial"/>
            </a:endParaRPr>
          </a:p>
          <a:p>
            <a:pPr marL="736600" marR="0" lvl="1" indent="-267335" algn="l" rtl="0">
              <a:lnSpc>
                <a:spcPct val="100000"/>
              </a:lnSpc>
              <a:spcBef>
                <a:spcPts val="605"/>
              </a:spcBef>
              <a:spcAft>
                <a:spcPts val="0"/>
              </a:spcAft>
              <a:buClr>
                <a:srgbClr val="5D5D5D"/>
              </a:buClr>
              <a:buSzPts val="1800"/>
              <a:buFont typeface="Arial"/>
              <a:buChar char="•"/>
            </a:pPr>
            <a:r>
              <a:rPr lang="en-US" sz="1800" b="0" i="1" u="none" strike="noStrike" cap="none" dirty="0">
                <a:solidFill>
                  <a:srgbClr val="5D5D5D"/>
                </a:solidFill>
                <a:latin typeface="Calibri"/>
                <a:ea typeface="Calibri"/>
                <a:cs typeface="Calibri"/>
                <a:sym typeface="Calibri"/>
              </a:rPr>
              <a:t>Online application with faculty selections</a:t>
            </a:r>
            <a:endParaRPr sz="1800" b="0" i="0" u="none" strike="noStrike" cap="none" dirty="0">
              <a:solidFill>
                <a:srgbClr val="000000"/>
              </a:solidFill>
              <a:latin typeface="Calibri"/>
              <a:ea typeface="Calibri"/>
              <a:cs typeface="Calibri"/>
              <a:sym typeface="Calibri"/>
            </a:endParaRPr>
          </a:p>
          <a:p>
            <a:pPr marL="736600" marR="0" lvl="1" indent="-267335" algn="l" rtl="0">
              <a:lnSpc>
                <a:spcPct val="100000"/>
              </a:lnSpc>
              <a:spcBef>
                <a:spcPts val="600"/>
              </a:spcBef>
              <a:spcAft>
                <a:spcPts val="0"/>
              </a:spcAft>
              <a:buClr>
                <a:srgbClr val="5D5D5D"/>
              </a:buClr>
              <a:buSzPts val="1800"/>
              <a:buFont typeface="Arial"/>
              <a:buChar char="•"/>
            </a:pPr>
            <a:r>
              <a:rPr lang="en-US" sz="1800" b="0" i="1" u="none" strike="noStrike" cap="none" dirty="0">
                <a:solidFill>
                  <a:srgbClr val="5D5D5D"/>
                </a:solidFill>
                <a:latin typeface="Calibri"/>
                <a:ea typeface="Calibri"/>
                <a:cs typeface="Calibri"/>
                <a:sym typeface="Calibri"/>
              </a:rPr>
              <a:t>1-page abstract</a:t>
            </a:r>
            <a:endParaRPr sz="1800" b="0" i="0" u="none" strike="noStrike" cap="none" dirty="0">
              <a:solidFill>
                <a:srgbClr val="000000"/>
              </a:solidFill>
              <a:latin typeface="Calibri"/>
              <a:ea typeface="Calibri"/>
              <a:cs typeface="Calibri"/>
              <a:sym typeface="Calibri"/>
            </a:endParaRPr>
          </a:p>
          <a:p>
            <a:pPr marL="736600" marR="0" lvl="1" indent="-267969" algn="l" rtl="0">
              <a:lnSpc>
                <a:spcPct val="100000"/>
              </a:lnSpc>
              <a:spcBef>
                <a:spcPts val="600"/>
              </a:spcBef>
              <a:spcAft>
                <a:spcPts val="0"/>
              </a:spcAft>
              <a:buClr>
                <a:srgbClr val="5D5D5D"/>
              </a:buClr>
              <a:buSzPts val="1800"/>
              <a:buFont typeface="Arial"/>
              <a:buChar char="•"/>
            </a:pPr>
            <a:r>
              <a:rPr lang="en-US" sz="1800" b="0" i="1" u="none" strike="noStrike" cap="none" dirty="0">
                <a:solidFill>
                  <a:srgbClr val="5D5D5D"/>
                </a:solidFill>
                <a:latin typeface="Calibri"/>
                <a:ea typeface="Calibri"/>
                <a:cs typeface="Calibri"/>
                <a:sym typeface="Calibri"/>
              </a:rPr>
              <a:t>3 technical background papers</a:t>
            </a:r>
            <a:endParaRPr sz="1800" b="0" i="0" u="none" strike="noStrike" cap="none" dirty="0">
              <a:solidFill>
                <a:srgbClr val="000000"/>
              </a:solidFill>
              <a:latin typeface="Calibri"/>
              <a:ea typeface="Calibri"/>
              <a:cs typeface="Calibri"/>
              <a:sym typeface="Calibri"/>
            </a:endParaRPr>
          </a:p>
          <a:p>
            <a:pPr marL="360045" marR="0" lvl="0" indent="-347980" algn="l" rtl="0">
              <a:lnSpc>
                <a:spcPct val="100000"/>
              </a:lnSpc>
              <a:spcBef>
                <a:spcPts val="1195"/>
              </a:spcBef>
              <a:spcAft>
                <a:spcPts val="0"/>
              </a:spcAft>
              <a:buClr>
                <a:srgbClr val="5D5D5D"/>
              </a:buClr>
              <a:buSzPts val="2000"/>
              <a:buFont typeface="Arial"/>
              <a:buChar char="•"/>
            </a:pPr>
            <a:r>
              <a:rPr lang="en-US" sz="2000" dirty="0">
                <a:solidFill>
                  <a:srgbClr val="5D5D5D"/>
                </a:solidFill>
              </a:rPr>
              <a:t>March 29th</a:t>
            </a:r>
            <a:r>
              <a:rPr lang="en-US" sz="2000" b="0" i="0" u="none" strike="noStrike" cap="none" dirty="0">
                <a:solidFill>
                  <a:srgbClr val="5D5D5D"/>
                </a:solidFill>
                <a:latin typeface="Arial"/>
                <a:ea typeface="Arial"/>
                <a:cs typeface="Arial"/>
                <a:sym typeface="Arial"/>
              </a:rPr>
              <a:t>: Review paper submission deadline</a:t>
            </a:r>
            <a:endParaRPr sz="2000" b="0" i="0" u="none" strike="noStrike" cap="none" dirty="0">
              <a:solidFill>
                <a:srgbClr val="000000"/>
              </a:solidFill>
              <a:latin typeface="Arial"/>
              <a:ea typeface="Arial"/>
              <a:cs typeface="Arial"/>
              <a:sym typeface="Arial"/>
            </a:endParaRPr>
          </a:p>
          <a:p>
            <a:pPr marL="360045" marR="0" lvl="0" indent="-347980" algn="l" rtl="0">
              <a:lnSpc>
                <a:spcPct val="100000"/>
              </a:lnSpc>
              <a:spcBef>
                <a:spcPts val="1200"/>
              </a:spcBef>
              <a:spcAft>
                <a:spcPts val="0"/>
              </a:spcAft>
              <a:buClr>
                <a:srgbClr val="5D5D5D"/>
              </a:buClr>
              <a:buSzPts val="2000"/>
              <a:buFont typeface="Arial"/>
              <a:buChar char="•"/>
            </a:pPr>
            <a:r>
              <a:rPr lang="en-US" sz="2000" dirty="0">
                <a:solidFill>
                  <a:srgbClr val="5D5D5D"/>
                </a:solidFill>
              </a:rPr>
              <a:t>April 12th</a:t>
            </a:r>
            <a:r>
              <a:rPr lang="en-US" sz="2000" b="0" i="0" u="none" strike="noStrike" cap="none" dirty="0">
                <a:solidFill>
                  <a:srgbClr val="5D5D5D"/>
                </a:solidFill>
                <a:latin typeface="Arial"/>
                <a:ea typeface="Arial"/>
                <a:cs typeface="Arial"/>
                <a:sym typeface="Arial"/>
              </a:rPr>
              <a:t>: Exam committees announced to students</a:t>
            </a:r>
            <a:endParaRPr sz="2000" b="0" i="0" u="none" strike="noStrike" cap="none" dirty="0">
              <a:solidFill>
                <a:srgbClr val="000000"/>
              </a:solidFill>
              <a:latin typeface="Arial"/>
              <a:ea typeface="Arial"/>
              <a:cs typeface="Arial"/>
              <a:sym typeface="Arial"/>
            </a:endParaRPr>
          </a:p>
          <a:p>
            <a:pPr marL="360045" marR="0" lvl="0" indent="-347980" algn="l" rtl="0">
              <a:lnSpc>
                <a:spcPct val="100000"/>
              </a:lnSpc>
              <a:spcBef>
                <a:spcPts val="1200"/>
              </a:spcBef>
              <a:spcAft>
                <a:spcPts val="0"/>
              </a:spcAft>
              <a:buClr>
                <a:srgbClr val="5D5D5D"/>
              </a:buClr>
              <a:buSzPts val="2000"/>
              <a:buFont typeface="Arial"/>
              <a:buChar char="•"/>
            </a:pPr>
            <a:r>
              <a:rPr lang="en-US" sz="2000" dirty="0">
                <a:solidFill>
                  <a:srgbClr val="5D5D5D"/>
                </a:solidFill>
              </a:rPr>
              <a:t>April</a:t>
            </a:r>
            <a:r>
              <a:rPr lang="en-US" sz="2000" b="0" i="0" u="none" strike="noStrike" cap="none" dirty="0">
                <a:solidFill>
                  <a:srgbClr val="5D5D5D"/>
                </a:solidFill>
                <a:latin typeface="Arial"/>
                <a:ea typeface="Arial"/>
                <a:cs typeface="Arial"/>
                <a:sym typeface="Arial"/>
              </a:rPr>
              <a:t> </a:t>
            </a:r>
            <a:r>
              <a:rPr lang="en-US" sz="2000" dirty="0">
                <a:solidFill>
                  <a:srgbClr val="5D5D5D"/>
                </a:solidFill>
              </a:rPr>
              <a:t>15th</a:t>
            </a:r>
            <a:r>
              <a:rPr lang="en-US" sz="2000" b="0" i="0" u="none" strike="noStrike" cap="none" dirty="0">
                <a:solidFill>
                  <a:srgbClr val="5D5D5D"/>
                </a:solidFill>
                <a:latin typeface="Arial"/>
                <a:ea typeface="Arial"/>
                <a:cs typeface="Arial"/>
                <a:sym typeface="Arial"/>
              </a:rPr>
              <a:t>-25th: Oral presentation with faculty committee</a:t>
            </a:r>
            <a:endParaRPr sz="2000" b="0" i="0" u="none" strike="noStrike" cap="none" dirty="0">
              <a:solidFill>
                <a:srgbClr val="000000"/>
              </a:solidFill>
              <a:latin typeface="Arial"/>
              <a:ea typeface="Arial"/>
              <a:cs typeface="Arial"/>
              <a:sym typeface="Arial"/>
            </a:endParaRPr>
          </a:p>
          <a:p>
            <a:pPr marL="360045" marR="0" lvl="0" indent="-347980" algn="l" rtl="0">
              <a:lnSpc>
                <a:spcPct val="100000"/>
              </a:lnSpc>
              <a:spcBef>
                <a:spcPts val="1200"/>
              </a:spcBef>
              <a:spcAft>
                <a:spcPts val="0"/>
              </a:spcAft>
              <a:buClr>
                <a:srgbClr val="5D5D5D"/>
              </a:buClr>
              <a:buSzPts val="2000"/>
              <a:buFont typeface="Arial"/>
              <a:buChar char="•"/>
            </a:pPr>
            <a:r>
              <a:rPr lang="en-US" sz="2000" dirty="0">
                <a:solidFill>
                  <a:srgbClr val="5D5D5D"/>
                </a:solidFill>
              </a:rPr>
              <a:t>April 29th</a:t>
            </a:r>
            <a:r>
              <a:rPr lang="en-US" sz="2000" b="0" i="0" u="none" strike="noStrike" cap="none" dirty="0">
                <a:solidFill>
                  <a:srgbClr val="5D5D5D"/>
                </a:solidFill>
                <a:latin typeface="Arial"/>
                <a:ea typeface="Arial"/>
                <a:cs typeface="Arial"/>
                <a:sym typeface="Arial"/>
              </a:rPr>
              <a:t>: Official results with feedback released</a:t>
            </a:r>
            <a:endParaRPr sz="2000" b="0" i="0" u="none" strike="noStrike" cap="none" dirty="0">
              <a:solidFill>
                <a:srgbClr val="000000"/>
              </a:solidFill>
              <a:latin typeface="Arial"/>
              <a:ea typeface="Arial"/>
              <a:cs typeface="Arial"/>
              <a:sym typeface="Arial"/>
            </a:endParaRPr>
          </a:p>
        </p:txBody>
      </p:sp>
      <p:sp>
        <p:nvSpPr>
          <p:cNvPr id="166" name="Google Shape;166;p10"/>
          <p:cNvSpPr txBox="1"/>
          <p:nvPr/>
        </p:nvSpPr>
        <p:spPr>
          <a:xfrm>
            <a:off x="2741293" y="6366890"/>
            <a:ext cx="427418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3702811" y="3047492"/>
            <a:ext cx="4787265"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Exam Components</a:t>
            </a: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Declaration Application, due FEB 23</a:t>
            </a:r>
            <a:endParaRPr dirty="0"/>
          </a:p>
        </p:txBody>
      </p:sp>
      <p:sp>
        <p:nvSpPr>
          <p:cNvPr id="177" name="Google Shape;177;p1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SzPts val="1600"/>
              <a:buNone/>
            </a:pPr>
            <a:fld id="{00000000-1234-1234-1234-123412341234}" type="slidenum">
              <a:rPr lang="en-US"/>
              <a:t>12</a:t>
            </a:fld>
            <a:endParaRPr/>
          </a:p>
        </p:txBody>
      </p:sp>
      <p:sp>
        <p:nvSpPr>
          <p:cNvPr id="178" name="Google Shape;178;p12"/>
          <p:cNvSpPr txBox="1"/>
          <p:nvPr/>
        </p:nvSpPr>
        <p:spPr>
          <a:xfrm>
            <a:off x="2379343" y="2554922"/>
            <a:ext cx="8517257" cy="2937343"/>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D5D5D"/>
                </a:solidFill>
                <a:latin typeface="Arial"/>
                <a:ea typeface="Arial"/>
                <a:cs typeface="Arial"/>
                <a:sym typeface="Arial"/>
              </a:rPr>
              <a:t>Materials:</a:t>
            </a:r>
            <a:endParaRPr sz="2000" b="0" i="0" u="none" strike="noStrike" cap="none" dirty="0">
              <a:solidFill>
                <a:srgbClr val="000000"/>
              </a:solidFill>
              <a:latin typeface="Arial"/>
              <a:ea typeface="Arial"/>
              <a:cs typeface="Arial"/>
              <a:sym typeface="Arial"/>
            </a:endParaRPr>
          </a:p>
          <a:p>
            <a:pPr marL="469900" marR="0" lvl="0" indent="-457200" algn="l" rtl="0">
              <a:lnSpc>
                <a:spcPct val="100000"/>
              </a:lnSpc>
              <a:spcBef>
                <a:spcPts val="2160"/>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One-page abstract</a:t>
            </a:r>
            <a:endParaRPr sz="2000" b="0" i="0" u="none" strike="noStrike" cap="none" dirty="0">
              <a:solidFill>
                <a:srgbClr val="000000"/>
              </a:solidFill>
              <a:latin typeface="Arial"/>
              <a:ea typeface="Arial"/>
              <a:cs typeface="Arial"/>
              <a:sym typeface="Arial"/>
            </a:endParaRPr>
          </a:p>
          <a:p>
            <a:pPr marL="469900" marR="0" lvl="0" indent="-457200" algn="l" rtl="0">
              <a:lnSpc>
                <a:spcPct val="100000"/>
              </a:lnSpc>
              <a:spcBef>
                <a:spcPts val="1080"/>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Three [3] background papers of your choice</a:t>
            </a:r>
            <a:endParaRPr sz="2000" b="0" i="0" u="none" strike="noStrike" cap="none" dirty="0">
              <a:solidFill>
                <a:srgbClr val="000000"/>
              </a:solidFill>
              <a:latin typeface="Arial"/>
              <a:ea typeface="Arial"/>
              <a:cs typeface="Arial"/>
              <a:sym typeface="Arial"/>
            </a:endParaRPr>
          </a:p>
          <a:p>
            <a:pPr marL="469900" marR="0" lvl="0" indent="-457200" algn="l" rtl="0">
              <a:lnSpc>
                <a:spcPct val="100000"/>
              </a:lnSpc>
              <a:spcBef>
                <a:spcPts val="1080"/>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Online application submitted via Qual Declaration app portal</a:t>
            </a:r>
            <a:endParaRPr sz="2000" b="0" i="0" u="none" strike="noStrike" cap="none" dirty="0">
              <a:solidFill>
                <a:srgbClr val="000000"/>
              </a:solidFill>
              <a:latin typeface="Arial"/>
              <a:ea typeface="Arial"/>
              <a:cs typeface="Arial"/>
              <a:sym typeface="Arial"/>
            </a:endParaRPr>
          </a:p>
          <a:p>
            <a:pPr marL="1079500" marR="106679" lvl="1" indent="-343535" algn="l" rtl="0">
              <a:lnSpc>
                <a:spcPct val="120000"/>
              </a:lnSpc>
              <a:spcBef>
                <a:spcPts val="120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Includes preferred faculty list, RANKED in order (top to bottom)</a:t>
            </a:r>
            <a:endParaRPr sz="2000" b="0" i="0" u="none" strike="noStrike" cap="none" dirty="0">
              <a:solidFill>
                <a:srgbClr val="000000"/>
              </a:solidFill>
              <a:latin typeface="Arial"/>
              <a:ea typeface="Arial"/>
              <a:cs typeface="Arial"/>
              <a:sym typeface="Arial"/>
            </a:endParaRPr>
          </a:p>
          <a:p>
            <a:pPr marL="12700" marR="0" lvl="0" indent="0" algn="l" rtl="0">
              <a:lnSpc>
                <a:spcPct val="100000"/>
              </a:lnSpc>
              <a:spcBef>
                <a:spcPts val="2180"/>
              </a:spcBef>
              <a:spcAft>
                <a:spcPts val="0"/>
              </a:spcAft>
              <a:buClr>
                <a:srgbClr val="000000"/>
              </a:buClr>
              <a:buSzPts val="2100"/>
              <a:buFont typeface="Arial"/>
              <a:buNone/>
            </a:pPr>
            <a:r>
              <a:rPr lang="en-US" sz="2100" b="0" i="1" u="none" strike="noStrike" cap="none" dirty="0">
                <a:solidFill>
                  <a:srgbClr val="FF0000"/>
                </a:solidFill>
                <a:latin typeface="Arial"/>
                <a:ea typeface="Arial"/>
                <a:cs typeface="Arial"/>
                <a:sym typeface="Arial"/>
              </a:rPr>
              <a:t>NOTE: You may submit your declaration application only once.</a:t>
            </a:r>
            <a:endParaRPr sz="21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Abstract (due 02/23)</a:t>
            </a:r>
            <a:endParaRPr dirty="0"/>
          </a:p>
        </p:txBody>
      </p:sp>
      <p:sp>
        <p:nvSpPr>
          <p:cNvPr id="184" name="Google Shape;184;p1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SzPts val="1600"/>
              <a:buNone/>
            </a:pPr>
            <a:fld id="{00000000-1234-1234-1234-123412341234}" type="slidenum">
              <a:rPr lang="en-US"/>
              <a:t>13</a:t>
            </a:fld>
            <a:endParaRPr/>
          </a:p>
        </p:txBody>
      </p:sp>
      <p:sp>
        <p:nvSpPr>
          <p:cNvPr id="185" name="Google Shape;185;p13"/>
          <p:cNvSpPr txBox="1"/>
          <p:nvPr/>
        </p:nvSpPr>
        <p:spPr>
          <a:xfrm>
            <a:off x="2379168" y="2554874"/>
            <a:ext cx="6476365" cy="25825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D5D5D"/>
                </a:solidFill>
                <a:latin typeface="Arial"/>
                <a:ea typeface="Arial"/>
                <a:cs typeface="Arial"/>
                <a:sym typeface="Arial"/>
              </a:rPr>
              <a:t>Requirements:</a:t>
            </a:r>
            <a:endParaRPr sz="2000" b="0" i="0" u="none" strike="noStrike" cap="none">
              <a:solidFill>
                <a:srgbClr val="000000"/>
              </a:solidFill>
              <a:latin typeface="Arial"/>
              <a:ea typeface="Arial"/>
              <a:cs typeface="Arial"/>
              <a:sym typeface="Arial"/>
            </a:endParaRPr>
          </a:p>
          <a:p>
            <a:pPr marL="355600" marR="5080" lvl="0" indent="-343535" algn="l" rtl="0">
              <a:lnSpc>
                <a:spcPct val="120000"/>
              </a:lnSpc>
              <a:spcBef>
                <a:spcPts val="168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1-page abstract as part of your qual exam declaration package:</a:t>
            </a:r>
            <a:endParaRPr sz="2000" b="0" i="0" u="none" strike="noStrike" cap="none">
              <a:solidFill>
                <a:srgbClr val="000000"/>
              </a:solidFill>
              <a:latin typeface="Arial"/>
              <a:ea typeface="Arial"/>
              <a:cs typeface="Arial"/>
              <a:sym typeface="Arial"/>
            </a:endParaRPr>
          </a:p>
          <a:p>
            <a:pPr marL="736600" marR="0" lvl="1" indent="-267335" algn="l" rtl="0">
              <a:lnSpc>
                <a:spcPct val="100000"/>
              </a:lnSpc>
              <a:spcBef>
                <a:spcPts val="1560"/>
              </a:spcBef>
              <a:spcAft>
                <a:spcPts val="0"/>
              </a:spcAft>
              <a:buClr>
                <a:srgbClr val="5D5D5D"/>
              </a:buClr>
              <a:buSzPts val="2000"/>
              <a:buFont typeface="Arial"/>
              <a:buChar char="•"/>
            </a:pPr>
            <a:r>
              <a:rPr lang="en-US" sz="2000" b="0" i="1" u="none" strike="noStrike" cap="none">
                <a:solidFill>
                  <a:srgbClr val="5D5D5D"/>
                </a:solidFill>
                <a:latin typeface="Calibri"/>
                <a:ea typeface="Calibri"/>
                <a:cs typeface="Calibri"/>
                <a:sym typeface="Calibri"/>
              </a:rPr>
              <a:t>Your name</a:t>
            </a:r>
            <a:endParaRPr sz="2000" b="0" i="0" u="none" strike="noStrike" cap="none">
              <a:solidFill>
                <a:srgbClr val="000000"/>
              </a:solidFill>
              <a:latin typeface="Calibri"/>
              <a:ea typeface="Calibri"/>
              <a:cs typeface="Calibri"/>
              <a:sym typeface="Calibri"/>
            </a:endParaRPr>
          </a:p>
          <a:p>
            <a:pPr marL="736600" marR="0" lvl="1" indent="-267335" algn="l" rtl="0">
              <a:lnSpc>
                <a:spcPct val="100000"/>
              </a:lnSpc>
              <a:spcBef>
                <a:spcPts val="765"/>
              </a:spcBef>
              <a:spcAft>
                <a:spcPts val="0"/>
              </a:spcAft>
              <a:buClr>
                <a:srgbClr val="5D5D5D"/>
              </a:buClr>
              <a:buSzPts val="2000"/>
              <a:buFont typeface="Arial"/>
              <a:buChar char="•"/>
            </a:pPr>
            <a:r>
              <a:rPr lang="en-US" sz="2000" b="0" i="1" u="none" strike="noStrike" cap="none">
                <a:solidFill>
                  <a:srgbClr val="5D5D5D"/>
                </a:solidFill>
                <a:latin typeface="Calibri"/>
                <a:ea typeface="Calibri"/>
                <a:cs typeface="Calibri"/>
                <a:sym typeface="Calibri"/>
              </a:rPr>
              <a:t>Title of qualifying exam talk</a:t>
            </a:r>
            <a:endParaRPr sz="2000" b="0" i="0" u="none" strike="noStrike" cap="none">
              <a:solidFill>
                <a:srgbClr val="000000"/>
              </a:solidFill>
              <a:latin typeface="Calibri"/>
              <a:ea typeface="Calibri"/>
              <a:cs typeface="Calibri"/>
              <a:sym typeface="Calibri"/>
            </a:endParaRPr>
          </a:p>
          <a:p>
            <a:pPr marL="736600" marR="0" lvl="1" indent="-267335" algn="l" rtl="0">
              <a:lnSpc>
                <a:spcPct val="100000"/>
              </a:lnSpc>
              <a:spcBef>
                <a:spcPts val="760"/>
              </a:spcBef>
              <a:spcAft>
                <a:spcPts val="0"/>
              </a:spcAft>
              <a:buClr>
                <a:srgbClr val="5D5D5D"/>
              </a:buClr>
              <a:buSzPts val="2000"/>
              <a:buFont typeface="Arial"/>
              <a:buChar char="•"/>
            </a:pPr>
            <a:r>
              <a:rPr lang="en-US" sz="2000" b="0" i="1" u="none" strike="noStrike" cap="none">
                <a:solidFill>
                  <a:srgbClr val="5D5D5D"/>
                </a:solidFill>
                <a:latin typeface="Calibri"/>
                <a:ea typeface="Calibri"/>
                <a:cs typeface="Calibri"/>
                <a:sym typeface="Calibri"/>
              </a:rPr>
              <a:t>1-2 paragraph description of your planned talk</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Background papers (due 02/23)</a:t>
            </a:r>
            <a:endParaRPr dirty="0"/>
          </a:p>
        </p:txBody>
      </p:sp>
      <p:sp>
        <p:nvSpPr>
          <p:cNvPr id="191" name="Google Shape;191;p1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SzPts val="1600"/>
              <a:buNone/>
            </a:pPr>
            <a:fld id="{00000000-1234-1234-1234-123412341234}" type="slidenum">
              <a:rPr lang="en-US"/>
              <a:t>14</a:t>
            </a:fld>
            <a:endParaRPr/>
          </a:p>
        </p:txBody>
      </p:sp>
      <p:sp>
        <p:nvSpPr>
          <p:cNvPr id="192" name="Google Shape;192;p14"/>
          <p:cNvSpPr txBox="1"/>
          <p:nvPr/>
        </p:nvSpPr>
        <p:spPr>
          <a:xfrm>
            <a:off x="2379343" y="2554922"/>
            <a:ext cx="7776845" cy="312293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D5D5D"/>
                </a:solidFill>
                <a:latin typeface="Arial"/>
                <a:ea typeface="Arial"/>
                <a:cs typeface="Arial"/>
                <a:sym typeface="Arial"/>
              </a:rPr>
              <a:t>Requirements:</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216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Three [3] technical background papers uploaded with application</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08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No more than </a:t>
            </a:r>
            <a:r>
              <a:rPr lang="en-US" sz="2000" b="0" i="0" u="none" strike="noStrike" cap="none">
                <a:solidFill>
                  <a:srgbClr val="404040"/>
                </a:solidFill>
                <a:latin typeface="Arial"/>
                <a:ea typeface="Arial"/>
                <a:cs typeface="Arial"/>
                <a:sym typeface="Arial"/>
              </a:rPr>
              <a:t>2 </a:t>
            </a:r>
            <a:r>
              <a:rPr lang="en-US" sz="2000" b="0" i="0" u="none" strike="noStrike" cap="none">
                <a:solidFill>
                  <a:srgbClr val="5D5D5D"/>
                </a:solidFill>
                <a:latin typeface="Arial"/>
                <a:ea typeface="Arial"/>
                <a:cs typeface="Arial"/>
                <a:sym typeface="Arial"/>
              </a:rPr>
              <a:t>papers may have authors currently at CMU</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08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Only </a:t>
            </a:r>
            <a:r>
              <a:rPr lang="en-US" sz="2000" b="0" i="0" u="none" strike="noStrike" cap="none">
                <a:solidFill>
                  <a:srgbClr val="404040"/>
                </a:solidFill>
                <a:latin typeface="Arial"/>
                <a:ea typeface="Arial"/>
                <a:cs typeface="Arial"/>
                <a:sym typeface="Arial"/>
              </a:rPr>
              <a:t>1 </a:t>
            </a:r>
            <a:r>
              <a:rPr lang="en-US" sz="2000" b="0" i="0" u="none" strike="noStrike" cap="none">
                <a:solidFill>
                  <a:srgbClr val="5D5D5D"/>
                </a:solidFill>
                <a:latin typeface="Arial"/>
                <a:ea typeface="Arial"/>
                <a:cs typeface="Arial"/>
                <a:sym typeface="Arial"/>
              </a:rPr>
              <a:t>paper can have you (the student) as an author</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08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Total length, counting all 3 papers, should not exceed 50 pages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30"/>
              </a:spcBef>
              <a:spcAft>
                <a:spcPts val="0"/>
              </a:spcAft>
              <a:buClr>
                <a:srgbClr val="000000"/>
              </a:buClr>
              <a:buSzPts val="3850"/>
              <a:buFont typeface="Arial"/>
              <a:buNone/>
            </a:pPr>
            <a:endParaRPr sz="385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100"/>
              <a:buFont typeface="Arial"/>
              <a:buNone/>
            </a:pPr>
            <a:r>
              <a:rPr lang="en-US" sz="2100" b="0" i="1" u="none" strike="noStrike" cap="none">
                <a:solidFill>
                  <a:srgbClr val="FF0000"/>
                </a:solidFill>
                <a:latin typeface="Arial"/>
                <a:ea typeface="Arial"/>
                <a:cs typeface="Arial"/>
                <a:sym typeface="Arial"/>
              </a:rPr>
              <a:t>NOTE: Submissions exceeding 50 pages will be rejected.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Background papers (due 02/23)</a:t>
            </a:r>
            <a:endParaRPr dirty="0"/>
          </a:p>
        </p:txBody>
      </p:sp>
      <p:sp>
        <p:nvSpPr>
          <p:cNvPr id="198" name="Google Shape;198;p1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15</a:t>
            </a:fld>
            <a:endParaRPr/>
          </a:p>
        </p:txBody>
      </p:sp>
      <p:sp>
        <p:nvSpPr>
          <p:cNvPr id="199" name="Google Shape;199;p15"/>
          <p:cNvSpPr txBox="1"/>
          <p:nvPr/>
        </p:nvSpPr>
        <p:spPr>
          <a:xfrm>
            <a:off x="2741293" y="6404990"/>
            <a:ext cx="4274185" cy="177800"/>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1200"/>
              <a:buFont typeface="Arial"/>
              <a:buNone/>
            </a:pPr>
            <a:r>
              <a:rPr lang="en-US" sz="1200" b="0" i="1" u="sng" strike="noStrike" cap="none">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b="0" i="0" u="none" strike="noStrike" cap="none">
              <a:solidFill>
                <a:srgbClr val="000000"/>
              </a:solidFill>
              <a:latin typeface="Calibri"/>
              <a:ea typeface="Calibri"/>
              <a:cs typeface="Calibri"/>
              <a:sym typeface="Calibri"/>
            </a:endParaRPr>
          </a:p>
        </p:txBody>
      </p:sp>
      <p:sp>
        <p:nvSpPr>
          <p:cNvPr id="200" name="Google Shape;200;p15"/>
          <p:cNvSpPr txBox="1"/>
          <p:nvPr/>
        </p:nvSpPr>
        <p:spPr>
          <a:xfrm>
            <a:off x="2426968" y="2527751"/>
            <a:ext cx="8194675" cy="2930915"/>
          </a:xfrm>
          <a:prstGeom prst="rect">
            <a:avLst/>
          </a:prstGeom>
          <a:noFill/>
          <a:ln>
            <a:noFill/>
          </a:ln>
        </p:spPr>
        <p:txBody>
          <a:bodyPr spcFirstLastPara="1" wrap="square" lIns="0" tIns="12050" rIns="0" bIns="0" anchor="t" anchorCtr="0">
            <a:spAutoFit/>
          </a:bodyPr>
          <a:lstStyle/>
          <a:p>
            <a:pPr marL="360045" marR="5080" lvl="0" indent="-347980" algn="l" rtl="0">
              <a:lnSpc>
                <a:spcPct val="120000"/>
              </a:lnSpc>
              <a:spcBef>
                <a:spcPts val="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Papers that provide context to GSC and exam committee about your work</a:t>
            </a:r>
            <a:endParaRPr sz="2000" b="0" i="0" u="none" strike="noStrike" cap="none" dirty="0">
              <a:solidFill>
                <a:srgbClr val="000000"/>
              </a:solidFill>
              <a:latin typeface="Arial"/>
              <a:ea typeface="Arial"/>
              <a:cs typeface="Arial"/>
              <a:sym typeface="Arial"/>
            </a:endParaRPr>
          </a:p>
          <a:p>
            <a:pPr marL="736600" marR="0" lvl="1" indent="-267335" algn="l" rtl="0">
              <a:lnSpc>
                <a:spcPct val="100000"/>
              </a:lnSpc>
              <a:spcBef>
                <a:spcPts val="2070"/>
              </a:spcBef>
              <a:spcAft>
                <a:spcPts val="0"/>
              </a:spcAft>
              <a:buClr>
                <a:srgbClr val="5D5D5D"/>
              </a:buClr>
              <a:buSzPts val="1900"/>
              <a:buFont typeface="Arial"/>
              <a:buChar char="•"/>
            </a:pPr>
            <a:r>
              <a:rPr lang="en-US" sz="1900" b="0" i="1" u="none" strike="noStrike" cap="none" dirty="0">
                <a:solidFill>
                  <a:srgbClr val="5D5D5D"/>
                </a:solidFill>
                <a:latin typeface="Calibri"/>
                <a:ea typeface="Calibri"/>
                <a:cs typeface="Calibri"/>
                <a:sym typeface="Calibri"/>
              </a:rPr>
              <a:t>What is your work about? Why does it matter?</a:t>
            </a:r>
            <a:endParaRPr sz="1900" b="0" i="0" u="none" strike="noStrike" cap="none" dirty="0">
              <a:solidFill>
                <a:srgbClr val="000000"/>
              </a:solidFill>
              <a:latin typeface="Calibri"/>
              <a:ea typeface="Calibri"/>
              <a:cs typeface="Calibri"/>
              <a:sym typeface="Calibri"/>
            </a:endParaRPr>
          </a:p>
          <a:p>
            <a:pPr marL="736600" marR="0" lvl="1" indent="-267335" algn="l" rtl="0">
              <a:lnSpc>
                <a:spcPct val="100000"/>
              </a:lnSpc>
              <a:spcBef>
                <a:spcPts val="1055"/>
              </a:spcBef>
              <a:spcAft>
                <a:spcPts val="0"/>
              </a:spcAft>
              <a:buClr>
                <a:srgbClr val="5D5D5D"/>
              </a:buClr>
              <a:buSzPts val="1900"/>
              <a:buFont typeface="Arial"/>
              <a:buChar char="•"/>
            </a:pPr>
            <a:r>
              <a:rPr lang="en-US" sz="1900" b="0" i="1" u="none" strike="noStrike" cap="none" dirty="0">
                <a:solidFill>
                  <a:srgbClr val="5D5D5D"/>
                </a:solidFill>
                <a:latin typeface="Calibri"/>
                <a:ea typeface="Calibri"/>
                <a:cs typeface="Calibri"/>
                <a:sym typeface="Calibri"/>
              </a:rPr>
              <a:t>Where did it come from? Why are you doing it like this?</a:t>
            </a:r>
            <a:endParaRPr sz="1900" b="0" i="0" u="none" strike="noStrike" cap="none" dirty="0">
              <a:solidFill>
                <a:srgbClr val="000000"/>
              </a:solidFill>
              <a:latin typeface="Calibri"/>
              <a:ea typeface="Calibri"/>
              <a:cs typeface="Calibri"/>
              <a:sym typeface="Calibri"/>
            </a:endParaRPr>
          </a:p>
          <a:p>
            <a:pPr marL="360045" marR="584200" lvl="0" indent="-347980" algn="l" rtl="0">
              <a:lnSpc>
                <a:spcPct val="120000"/>
              </a:lnSpc>
              <a:spcBef>
                <a:spcPts val="585"/>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Broad latitude on acceptable ‘papers’: conference, journal, book chapter, thesis chapter, your own papers (subject to limitation above), technical reports</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Background papers (due 02/23)</a:t>
            </a:r>
            <a:endParaRPr dirty="0"/>
          </a:p>
        </p:txBody>
      </p:sp>
      <p:sp>
        <p:nvSpPr>
          <p:cNvPr id="206" name="Google Shape;206;p1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16</a:t>
            </a:fld>
            <a:endParaRPr/>
          </a:p>
        </p:txBody>
      </p:sp>
      <p:sp>
        <p:nvSpPr>
          <p:cNvPr id="207" name="Google Shape;207;p16"/>
          <p:cNvSpPr txBox="1"/>
          <p:nvPr/>
        </p:nvSpPr>
        <p:spPr>
          <a:xfrm>
            <a:off x="2741293" y="6404990"/>
            <a:ext cx="4274185" cy="177800"/>
          </a:xfrm>
          <a:prstGeom prst="rect">
            <a:avLst/>
          </a:prstGeom>
          <a:noFill/>
          <a:ln>
            <a:noFill/>
          </a:ln>
        </p:spPr>
        <p:txBody>
          <a:bodyPr spcFirstLastPara="1" wrap="square" lIns="0" tIns="0" rIns="0" bIns="0" anchor="t" anchorCtr="0">
            <a:spAutoFit/>
          </a:bodyPr>
          <a:lstStyle/>
          <a:p>
            <a:pPr marL="12700" marR="0" lvl="0" indent="0" algn="l" rtl="0">
              <a:lnSpc>
                <a:spcPct val="103333"/>
              </a:lnSpc>
              <a:spcBef>
                <a:spcPts val="0"/>
              </a:spcBef>
              <a:spcAft>
                <a:spcPts val="0"/>
              </a:spcAft>
              <a:buClr>
                <a:srgbClr val="000000"/>
              </a:buClr>
              <a:buSzPts val="1200"/>
              <a:buFont typeface="Arial"/>
              <a:buNone/>
            </a:pPr>
            <a:r>
              <a:rPr lang="en-US" sz="1200" b="0" i="1" u="sng" strike="noStrike" cap="none">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b="0" i="0" u="none" strike="noStrike" cap="none">
              <a:solidFill>
                <a:srgbClr val="000000"/>
              </a:solidFill>
              <a:latin typeface="Calibri"/>
              <a:ea typeface="Calibri"/>
              <a:cs typeface="Calibri"/>
              <a:sym typeface="Calibri"/>
            </a:endParaRPr>
          </a:p>
        </p:txBody>
      </p:sp>
      <p:sp>
        <p:nvSpPr>
          <p:cNvPr id="208" name="Google Shape;208;p16"/>
          <p:cNvSpPr txBox="1"/>
          <p:nvPr/>
        </p:nvSpPr>
        <p:spPr>
          <a:xfrm>
            <a:off x="2426968" y="2508770"/>
            <a:ext cx="8056245" cy="3081613"/>
          </a:xfrm>
          <a:prstGeom prst="rect">
            <a:avLst/>
          </a:prstGeom>
          <a:noFill/>
          <a:ln>
            <a:noFill/>
          </a:ln>
        </p:spPr>
        <p:txBody>
          <a:bodyPr spcFirstLastPara="1" wrap="square" lIns="0" tIns="13950" rIns="0" bIns="0" anchor="t" anchorCtr="0">
            <a:spAutoFit/>
          </a:bodyPr>
          <a:lstStyle/>
          <a:p>
            <a:pPr marL="355600" marR="0" lvl="0" indent="-342900" algn="l" rtl="0">
              <a:lnSpc>
                <a:spcPct val="100000"/>
              </a:lnSpc>
              <a:spcBef>
                <a:spcPts val="0"/>
              </a:spcBef>
              <a:spcAft>
                <a:spcPts val="0"/>
              </a:spcAft>
              <a:buClr>
                <a:srgbClr val="5D5D5D"/>
              </a:buClr>
              <a:buSzPts val="2000"/>
              <a:buFont typeface="Arial"/>
              <a:buChar char="•"/>
            </a:pPr>
            <a:r>
              <a:rPr lang="en-US" sz="2100" b="0" i="1" u="none" strike="noStrike" cap="none">
                <a:solidFill>
                  <a:srgbClr val="5D5D5D"/>
                </a:solidFill>
                <a:latin typeface="Arial"/>
                <a:ea typeface="Arial"/>
                <a:cs typeface="Arial"/>
                <a:sym typeface="Arial"/>
              </a:rPr>
              <a:t>You should consult with your advisor(s) for paper recommendations</a:t>
            </a:r>
            <a:r>
              <a:rPr lang="en-US" sz="2000" b="0" i="0" u="none" strike="noStrike" cap="none">
                <a:solidFill>
                  <a:srgbClr val="5D5D5D"/>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354965" marR="224790" lvl="0" indent="-342900" algn="l" rtl="0">
              <a:lnSpc>
                <a:spcPct val="108000"/>
              </a:lnSpc>
              <a:spcBef>
                <a:spcPts val="2014"/>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Papers should provide a good foundation and explanation for the work you will describe in your paper and your talk</a:t>
            </a:r>
            <a:endParaRPr sz="2000" b="0" i="0" u="none" strike="noStrike" cap="none">
              <a:solidFill>
                <a:srgbClr val="000000"/>
              </a:solidFill>
              <a:latin typeface="Arial"/>
              <a:ea typeface="Arial"/>
              <a:cs typeface="Arial"/>
              <a:sym typeface="Arial"/>
            </a:endParaRPr>
          </a:p>
          <a:p>
            <a:pPr marL="354965" marR="5080" lvl="0" indent="-342900" algn="just" rtl="0">
              <a:lnSpc>
                <a:spcPct val="108000"/>
              </a:lnSpc>
              <a:spcBef>
                <a:spcPts val="199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Consider 1 ‘basic’ paper that is a tutorial or survey about the critical ideas in the area, then 2 papers that relate more specifically to your own work</a:t>
            </a:r>
            <a:endParaRPr sz="2000" b="0" i="0" u="none" strike="noStrike" cap="none">
              <a:solidFill>
                <a:srgbClr val="000000"/>
              </a:solidFill>
              <a:latin typeface="Arial"/>
              <a:ea typeface="Arial"/>
              <a:cs typeface="Arial"/>
              <a:sym typeface="Arial"/>
            </a:endParaRPr>
          </a:p>
          <a:p>
            <a:pPr marL="354965" marR="123825" lvl="0" indent="-342900" algn="just" rtl="0">
              <a:lnSpc>
                <a:spcPct val="108000"/>
              </a:lnSpc>
              <a:spcBef>
                <a:spcPts val="200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1 paper should have been published within the last 5 years so that faculty can see one example of recent work in the area</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Application: Faculty selections (due 02/23)</a:t>
            </a:r>
            <a:endParaRPr dirty="0"/>
          </a:p>
        </p:txBody>
      </p:sp>
      <p:sp>
        <p:nvSpPr>
          <p:cNvPr id="214" name="Google Shape;214;p17"/>
          <p:cNvSpPr txBox="1"/>
          <p:nvPr/>
        </p:nvSpPr>
        <p:spPr>
          <a:xfrm>
            <a:off x="2379343" y="2554922"/>
            <a:ext cx="7927340" cy="316420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D5D5D"/>
                </a:solidFill>
                <a:latin typeface="Arial"/>
                <a:ea typeface="Arial"/>
                <a:cs typeface="Arial"/>
                <a:sym typeface="Arial"/>
              </a:rPr>
              <a:t>Recommended process:</a:t>
            </a:r>
            <a:endParaRPr sz="2000" b="0" i="0" u="none" strike="noStrike" cap="none">
              <a:solidFill>
                <a:srgbClr val="000000"/>
              </a:solidFill>
              <a:latin typeface="Arial"/>
              <a:ea typeface="Arial"/>
              <a:cs typeface="Arial"/>
              <a:sym typeface="Arial"/>
            </a:endParaRPr>
          </a:p>
          <a:p>
            <a:pPr marL="469900" marR="0" lvl="0" indent="-457200" algn="l" rtl="0">
              <a:lnSpc>
                <a:spcPct val="100000"/>
              </a:lnSpc>
              <a:spcBef>
                <a:spcPts val="1885"/>
              </a:spcBef>
              <a:spcAft>
                <a:spcPts val="0"/>
              </a:spcAft>
              <a:buClr>
                <a:srgbClr val="5D5D5D"/>
              </a:buClr>
              <a:buSzPts val="2000"/>
              <a:buFont typeface="Arial"/>
              <a:buAutoNum type="arabicPeriod"/>
            </a:pPr>
            <a:r>
              <a:rPr lang="en-US" sz="2000" b="0" i="0" u="none" strike="noStrike" cap="none">
                <a:solidFill>
                  <a:srgbClr val="5D5D5D"/>
                </a:solidFill>
                <a:latin typeface="Arial"/>
                <a:ea typeface="Arial"/>
                <a:cs typeface="Arial"/>
                <a:sym typeface="Arial"/>
              </a:rPr>
              <a:t>Go to Qual Exam Declaration app to review list of available faculty</a:t>
            </a:r>
            <a:endParaRPr sz="2000" b="0" i="0" u="none" strike="noStrike" cap="none">
              <a:solidFill>
                <a:srgbClr val="000000"/>
              </a:solidFill>
              <a:latin typeface="Arial"/>
              <a:ea typeface="Arial"/>
              <a:cs typeface="Arial"/>
              <a:sym typeface="Arial"/>
            </a:endParaRPr>
          </a:p>
          <a:p>
            <a:pPr marL="469900" marR="94615" lvl="0" indent="-457200" algn="l" rtl="0">
              <a:lnSpc>
                <a:spcPct val="100000"/>
              </a:lnSpc>
              <a:spcBef>
                <a:spcPts val="2000"/>
              </a:spcBef>
              <a:spcAft>
                <a:spcPts val="0"/>
              </a:spcAft>
              <a:buClr>
                <a:srgbClr val="5D5D5D"/>
              </a:buClr>
              <a:buSzPts val="2000"/>
              <a:buFont typeface="Arial"/>
              <a:buAutoNum type="arabicPeriod"/>
            </a:pPr>
            <a:r>
              <a:rPr lang="en-US" sz="2000" b="0" i="0" u="none" strike="noStrike" cap="none">
                <a:solidFill>
                  <a:srgbClr val="5D5D5D"/>
                </a:solidFill>
                <a:latin typeface="Arial"/>
                <a:ea typeface="Arial"/>
                <a:cs typeface="Arial"/>
                <a:sym typeface="Arial"/>
              </a:rPr>
              <a:t>Consult your advisor(s) for guidance to select and rank preferred faculty for your committee</a:t>
            </a:r>
            <a:endParaRPr sz="2000" b="0" i="0" u="none" strike="noStrike" cap="none">
              <a:solidFill>
                <a:srgbClr val="000000"/>
              </a:solidFill>
              <a:latin typeface="Arial"/>
              <a:ea typeface="Arial"/>
              <a:cs typeface="Arial"/>
              <a:sym typeface="Arial"/>
            </a:endParaRPr>
          </a:p>
          <a:p>
            <a:pPr marL="469900" marR="158115" lvl="0" indent="-457200" algn="l" rtl="0">
              <a:lnSpc>
                <a:spcPct val="100000"/>
              </a:lnSpc>
              <a:spcBef>
                <a:spcPts val="1995"/>
              </a:spcBef>
              <a:spcAft>
                <a:spcPts val="0"/>
              </a:spcAft>
              <a:buClr>
                <a:srgbClr val="5D5D5D"/>
              </a:buClr>
              <a:buSzPts val="2000"/>
              <a:buFont typeface="Arial"/>
              <a:buAutoNum type="arabicPeriod"/>
            </a:pPr>
            <a:r>
              <a:rPr lang="en-US" sz="2000" b="0" i="0" u="none" strike="noStrike" cap="none">
                <a:solidFill>
                  <a:srgbClr val="5D5D5D"/>
                </a:solidFill>
                <a:latin typeface="Arial"/>
                <a:ea typeface="Arial"/>
                <a:cs typeface="Arial"/>
                <a:sym typeface="Arial"/>
              </a:rPr>
              <a:t>Return to Qual Exam Declaration app to select AND rank faculty, top (most preferred) to bottom</a:t>
            </a:r>
            <a:endParaRPr sz="2000" b="0" i="0" u="none" strike="noStrike" cap="none">
              <a:solidFill>
                <a:srgbClr val="000000"/>
              </a:solidFill>
              <a:latin typeface="Arial"/>
              <a:ea typeface="Arial"/>
              <a:cs typeface="Arial"/>
              <a:sym typeface="Arial"/>
            </a:endParaRPr>
          </a:p>
          <a:p>
            <a:pPr marL="12700" marR="0" lvl="0" indent="0" algn="l" rtl="0">
              <a:lnSpc>
                <a:spcPct val="100000"/>
              </a:lnSpc>
              <a:spcBef>
                <a:spcPts val="1905"/>
              </a:spcBef>
              <a:spcAft>
                <a:spcPts val="0"/>
              </a:spcAft>
              <a:buClr>
                <a:srgbClr val="000000"/>
              </a:buClr>
              <a:buSzPts val="2100"/>
              <a:buFont typeface="Arial"/>
              <a:buNone/>
            </a:pPr>
            <a:r>
              <a:rPr lang="en-US" sz="2100" b="0" i="1" u="none" strike="noStrike" cap="none">
                <a:solidFill>
                  <a:srgbClr val="FF0000"/>
                </a:solidFill>
                <a:latin typeface="Arial"/>
                <a:ea typeface="Arial"/>
                <a:cs typeface="Arial"/>
                <a:sym typeface="Arial"/>
              </a:rPr>
              <a:t>NOTE: Qual app includes tools to add, remove, and order faculty list.</a:t>
            </a:r>
            <a:endParaRPr sz="2100" b="0" i="0" u="none" strike="noStrike" cap="none">
              <a:solidFill>
                <a:srgbClr val="000000"/>
              </a:solidFill>
              <a:latin typeface="Arial"/>
              <a:ea typeface="Arial"/>
              <a:cs typeface="Arial"/>
              <a:sym typeface="Arial"/>
            </a:endParaRPr>
          </a:p>
        </p:txBody>
      </p:sp>
      <p:sp>
        <p:nvSpPr>
          <p:cNvPr id="215" name="Google Shape;215;p17"/>
          <p:cNvSpPr txBox="1"/>
          <p:nvPr/>
        </p:nvSpPr>
        <p:spPr>
          <a:xfrm>
            <a:off x="2379343" y="6342030"/>
            <a:ext cx="257175"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38383"/>
                </a:solidFill>
                <a:latin typeface="Arial"/>
                <a:ea typeface="Arial"/>
                <a:cs typeface="Arial"/>
                <a:sym typeface="Arial"/>
              </a:rPr>
              <a:t>17</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7b9be71e4e_0_1"/>
          <p:cNvSpPr txBox="1">
            <a:spLocks noGrp="1"/>
          </p:cNvSpPr>
          <p:nvPr>
            <p:ph type="title"/>
          </p:nvPr>
        </p:nvSpPr>
        <p:spPr>
          <a:xfrm>
            <a:off x="2335318" y="1128783"/>
            <a:ext cx="9901800" cy="1108200"/>
          </a:xfrm>
          <a:prstGeom prst="rect">
            <a:avLst/>
          </a:prstGeom>
          <a:noFill/>
          <a:ln>
            <a:noFill/>
          </a:ln>
        </p:spPr>
        <p:txBody>
          <a:bodyPr spcFirstLastPara="1" wrap="square" lIns="0" tIns="0" rIns="0" bIns="0" anchor="t" anchorCtr="0">
            <a:spAutoFit/>
          </a:bodyPr>
          <a:lstStyle/>
          <a:p>
            <a:pPr marL="0" lvl="0" indent="0" algn="l" rtl="0">
              <a:lnSpc>
                <a:spcPct val="97826"/>
              </a:lnSpc>
              <a:spcBef>
                <a:spcPts val="0"/>
              </a:spcBef>
              <a:spcAft>
                <a:spcPts val="0"/>
              </a:spcAft>
              <a:buClr>
                <a:schemeClr val="dk1"/>
              </a:buClr>
              <a:buSzPts val="1100"/>
              <a:buFont typeface="Arial"/>
              <a:buNone/>
            </a:pPr>
            <a:r>
              <a:rPr lang="en-US" dirty="0">
                <a:solidFill>
                  <a:srgbClr val="5D5D5D"/>
                </a:solidFill>
                <a:highlight>
                  <a:srgbClr val="FFFFFF"/>
                </a:highlight>
              </a:rPr>
              <a:t>ECE Qual Exam </a:t>
            </a:r>
            <a:r>
              <a:rPr lang="en-US" dirty="0">
                <a:highlight>
                  <a:srgbClr val="FFFFFF"/>
                </a:highlight>
              </a:rPr>
              <a:t>Spring</a:t>
            </a:r>
            <a:r>
              <a:rPr lang="en-US" dirty="0">
                <a:solidFill>
                  <a:srgbClr val="5D5D5D"/>
                </a:solidFill>
                <a:highlight>
                  <a:srgbClr val="FFFFFF"/>
                </a:highlight>
              </a:rPr>
              <a:t> 2024 Canvas Course</a:t>
            </a:r>
            <a:endParaRPr dirty="0">
              <a:solidFill>
                <a:srgbClr val="5D5D5D"/>
              </a:solidFill>
              <a:highlight>
                <a:srgbClr val="FFFFFF"/>
              </a:highlight>
            </a:endParaRPr>
          </a:p>
          <a:p>
            <a:pPr marL="0" lvl="0" indent="0" algn="l" rtl="0">
              <a:lnSpc>
                <a:spcPct val="100000"/>
              </a:lnSpc>
              <a:spcBef>
                <a:spcPts val="0"/>
              </a:spcBef>
              <a:spcAft>
                <a:spcPts val="0"/>
              </a:spcAft>
              <a:buSzPts val="1400"/>
              <a:buNone/>
            </a:pPr>
            <a:endParaRPr dirty="0"/>
          </a:p>
        </p:txBody>
      </p:sp>
      <p:sp>
        <p:nvSpPr>
          <p:cNvPr id="222" name="Google Shape;222;g27b9be71e4e_0_1"/>
          <p:cNvSpPr txBox="1">
            <a:spLocks noGrp="1"/>
          </p:cNvSpPr>
          <p:nvPr>
            <p:ph type="body" idx="1"/>
          </p:nvPr>
        </p:nvSpPr>
        <p:spPr>
          <a:xfrm>
            <a:off x="2335337" y="2494094"/>
            <a:ext cx="9142800" cy="1539300"/>
          </a:xfrm>
          <a:prstGeom prst="rect">
            <a:avLst/>
          </a:prstGeom>
          <a:noFill/>
          <a:ln>
            <a:noFill/>
          </a:ln>
        </p:spPr>
        <p:txBody>
          <a:bodyPr spcFirstLastPara="1" wrap="square" lIns="0" tIns="0" rIns="0" bIns="0" anchor="t" anchorCtr="0">
            <a:spAutoFit/>
          </a:bodyPr>
          <a:lstStyle/>
          <a:p>
            <a:pPr marL="457200" lvl="0" indent="-317500" algn="l" rtl="0">
              <a:lnSpc>
                <a:spcPct val="100000"/>
              </a:lnSpc>
              <a:spcBef>
                <a:spcPts val="0"/>
              </a:spcBef>
              <a:spcAft>
                <a:spcPts val="0"/>
              </a:spcAft>
              <a:buSzPts val="1400"/>
              <a:buChar char="●"/>
            </a:pPr>
            <a:r>
              <a:rPr lang="en-US" dirty="0"/>
              <a:t>After submitting the Qual Exam Declaration Application, you will be added to the ECE Qual Exam Spring 2024 Canvas Course. </a:t>
            </a:r>
            <a:br>
              <a:rPr lang="en-US" dirty="0"/>
            </a:br>
            <a:endParaRPr dirty="0"/>
          </a:p>
          <a:p>
            <a:pPr marL="457200" lvl="0" indent="-317500" algn="l" rtl="0">
              <a:lnSpc>
                <a:spcPct val="100000"/>
              </a:lnSpc>
              <a:spcBef>
                <a:spcPts val="0"/>
              </a:spcBef>
              <a:spcAft>
                <a:spcPts val="0"/>
              </a:spcAft>
              <a:buSzPts val="1400"/>
              <a:buChar char="●"/>
            </a:pPr>
            <a:r>
              <a:rPr lang="en-US" dirty="0"/>
              <a:t>The Canvas Course will help you to prepare for the Ph.D. qualifying exam.  </a:t>
            </a:r>
            <a:br>
              <a:rPr lang="en-US" dirty="0"/>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3733647" y="3083700"/>
            <a:ext cx="47247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Review Paper</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0" y="0"/>
            <a:ext cx="12191999" cy="6857999"/>
          </a:xfrm>
          <a:prstGeom prst="rect">
            <a:avLst/>
          </a:prstGeom>
          <a:noFill/>
          <a:ln>
            <a:noFill/>
          </a:ln>
        </p:spPr>
      </p:pic>
      <p:grpSp>
        <p:nvGrpSpPr>
          <p:cNvPr id="106" name="Google Shape;106;p2"/>
          <p:cNvGrpSpPr/>
          <p:nvPr/>
        </p:nvGrpSpPr>
        <p:grpSpPr>
          <a:xfrm>
            <a:off x="588263" y="588263"/>
            <a:ext cx="11015980" cy="5681980"/>
            <a:chOff x="588263" y="588263"/>
            <a:chExt cx="11015980" cy="5681980"/>
          </a:xfrm>
        </p:grpSpPr>
        <p:sp>
          <p:nvSpPr>
            <p:cNvPr id="107" name="Google Shape;107;p2"/>
            <p:cNvSpPr/>
            <p:nvPr/>
          </p:nvSpPr>
          <p:spPr>
            <a:xfrm>
              <a:off x="588263" y="588263"/>
              <a:ext cx="11015980" cy="5681980"/>
            </a:xfrm>
            <a:custGeom>
              <a:avLst/>
              <a:gdLst/>
              <a:ahLst/>
              <a:cxnLst/>
              <a:rect l="l" t="t" r="r" b="b"/>
              <a:pathLst>
                <a:path w="11015980" h="5681980" extrusionOk="0">
                  <a:moveTo>
                    <a:pt x="11015472" y="0"/>
                  </a:moveTo>
                  <a:lnTo>
                    <a:pt x="0" y="0"/>
                  </a:lnTo>
                  <a:lnTo>
                    <a:pt x="0" y="5681472"/>
                  </a:lnTo>
                  <a:lnTo>
                    <a:pt x="11015472" y="5681472"/>
                  </a:lnTo>
                  <a:lnTo>
                    <a:pt x="11015472"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 name="Google Shape;108;p2"/>
            <p:cNvSpPr/>
            <p:nvPr/>
          </p:nvSpPr>
          <p:spPr>
            <a:xfrm>
              <a:off x="1757172" y="2036063"/>
              <a:ext cx="8538845" cy="0"/>
            </a:xfrm>
            <a:custGeom>
              <a:avLst/>
              <a:gdLst/>
              <a:ahLst/>
              <a:cxnLst/>
              <a:rect l="l" t="t" r="r" b="b"/>
              <a:pathLst>
                <a:path w="8538845" h="120000" extrusionOk="0">
                  <a:moveTo>
                    <a:pt x="0" y="0"/>
                  </a:moveTo>
                  <a:lnTo>
                    <a:pt x="8538578"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9" name="Google Shape;109;p2"/>
          <p:cNvSpPr txBox="1"/>
          <p:nvPr/>
        </p:nvSpPr>
        <p:spPr>
          <a:xfrm>
            <a:off x="1753868" y="2395219"/>
            <a:ext cx="9218932" cy="1664558"/>
          </a:xfrm>
          <a:prstGeom prst="rect">
            <a:avLst/>
          </a:prstGeom>
          <a:noFill/>
          <a:ln>
            <a:noFill/>
          </a:ln>
        </p:spPr>
        <p:txBody>
          <a:bodyPr spcFirstLastPara="1" wrap="square" lIns="0" tIns="12700" rIns="0" bIns="0" anchor="t" anchorCtr="0">
            <a:spAutoFit/>
          </a:bodyPr>
          <a:lstStyle/>
          <a:p>
            <a:pPr marL="469265" marR="5080" lvl="0" indent="-457200" algn="l" rtl="0">
              <a:lnSpc>
                <a:spcPct val="150000"/>
              </a:lnSpc>
              <a:spcBef>
                <a:spcPts val="0"/>
              </a:spcBef>
              <a:spcAft>
                <a:spcPts val="0"/>
              </a:spcAft>
              <a:buClr>
                <a:srgbClr val="5D5D5D"/>
              </a:buClr>
              <a:buSzPts val="2400"/>
              <a:buFont typeface="Arial"/>
              <a:buAutoNum type="arabicPeriod"/>
            </a:pPr>
            <a:r>
              <a:rPr lang="en-US" sz="2400" b="0" i="0" u="none" strike="noStrike" cap="none">
                <a:solidFill>
                  <a:srgbClr val="5D5D5D"/>
                </a:solidFill>
                <a:latin typeface="Arial"/>
                <a:ea typeface="Arial"/>
                <a:cs typeface="Arial"/>
                <a:sym typeface="Arial"/>
              </a:rPr>
              <a:t>Review Ph.D. qualifying exam philosophy and components</a:t>
            </a:r>
            <a:endParaRPr sz="2400" b="0" i="0" u="none" strike="noStrike" cap="none">
              <a:solidFill>
                <a:srgbClr val="000000"/>
              </a:solidFill>
              <a:latin typeface="Arial"/>
              <a:ea typeface="Arial"/>
              <a:cs typeface="Arial"/>
              <a:sym typeface="Arial"/>
            </a:endParaRPr>
          </a:p>
          <a:p>
            <a:pPr marL="469900" marR="0" lvl="0" indent="-457200" algn="l" rtl="0">
              <a:lnSpc>
                <a:spcPct val="100000"/>
              </a:lnSpc>
              <a:spcBef>
                <a:spcPts val="1440"/>
              </a:spcBef>
              <a:spcAft>
                <a:spcPts val="0"/>
              </a:spcAft>
              <a:buClr>
                <a:srgbClr val="5D5D5D"/>
              </a:buClr>
              <a:buSzPts val="2400"/>
              <a:buFont typeface="Arial"/>
              <a:buAutoNum type="arabicPeriod"/>
            </a:pPr>
            <a:r>
              <a:rPr lang="en-US" sz="2400" b="0" i="0" u="none" strike="noStrike" cap="none">
                <a:solidFill>
                  <a:srgbClr val="5D5D5D"/>
                </a:solidFill>
                <a:latin typeface="Arial"/>
                <a:ea typeface="Arial"/>
                <a:cs typeface="Arial"/>
                <a:sym typeface="Arial"/>
              </a:rPr>
              <a:t>Review important dates and deadlines</a:t>
            </a:r>
            <a:endParaRPr sz="2400" b="0" i="0" u="none" strike="noStrike" cap="none">
              <a:solidFill>
                <a:srgbClr val="000000"/>
              </a:solidFill>
              <a:latin typeface="Arial"/>
              <a:ea typeface="Arial"/>
              <a:cs typeface="Arial"/>
              <a:sym typeface="Arial"/>
            </a:endParaRPr>
          </a:p>
          <a:p>
            <a:pPr marL="469900" marR="0" lvl="0" indent="-457200" algn="l" rtl="0">
              <a:lnSpc>
                <a:spcPct val="100000"/>
              </a:lnSpc>
              <a:spcBef>
                <a:spcPts val="1440"/>
              </a:spcBef>
              <a:spcAft>
                <a:spcPts val="0"/>
              </a:spcAft>
              <a:buClr>
                <a:srgbClr val="5D5D5D"/>
              </a:buClr>
              <a:buSzPts val="2400"/>
              <a:buFont typeface="Arial"/>
              <a:buAutoNum type="arabicPeriod"/>
            </a:pPr>
            <a:r>
              <a:rPr lang="en-US" sz="2400" b="0" i="0" u="none" strike="noStrike" cap="none">
                <a:solidFill>
                  <a:srgbClr val="5D5D5D"/>
                </a:solidFill>
                <a:latin typeface="Arial"/>
                <a:ea typeface="Arial"/>
                <a:cs typeface="Arial"/>
                <a:sym typeface="Arial"/>
              </a:rPr>
              <a:t>Q&amp;A session</a:t>
            </a:r>
            <a:endParaRPr sz="2400" b="0" i="0" u="none" strike="noStrike" cap="none">
              <a:solidFill>
                <a:srgbClr val="000000"/>
              </a:solidFill>
              <a:latin typeface="Arial"/>
              <a:ea typeface="Arial"/>
              <a:cs typeface="Arial"/>
              <a:sym typeface="Arial"/>
            </a:endParaRPr>
          </a:p>
        </p:txBody>
      </p:sp>
      <p:sp>
        <p:nvSpPr>
          <p:cNvPr id="110" name="Google Shape;110;p2"/>
          <p:cNvSpPr txBox="1">
            <a:spLocks noGrp="1"/>
          </p:cNvSpPr>
          <p:nvPr>
            <p:ph type="title"/>
          </p:nvPr>
        </p:nvSpPr>
        <p:spPr>
          <a:xfrm>
            <a:off x="1853468" y="1139983"/>
            <a:ext cx="9901650" cy="662115"/>
          </a:xfrm>
          <a:prstGeom prst="rect">
            <a:avLst/>
          </a:prstGeom>
          <a:noFill/>
          <a:ln>
            <a:noFill/>
          </a:ln>
        </p:spPr>
        <p:txBody>
          <a:bodyPr spcFirstLastPara="1" wrap="square" lIns="0" tIns="100775" rIns="0" bIns="0" anchor="t" anchorCtr="0">
            <a:spAutoFit/>
          </a:bodyPr>
          <a:lstStyle/>
          <a:p>
            <a:pPr marL="12700" lvl="0" indent="0" algn="l" rtl="0">
              <a:lnSpc>
                <a:spcPct val="100000"/>
              </a:lnSpc>
              <a:spcBef>
                <a:spcPts val="0"/>
              </a:spcBef>
              <a:spcAft>
                <a:spcPts val="0"/>
              </a:spcAft>
              <a:buSzPts val="14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Review paper, due March 29</a:t>
            </a:r>
            <a:endParaRPr dirty="0"/>
          </a:p>
        </p:txBody>
      </p:sp>
      <p:sp>
        <p:nvSpPr>
          <p:cNvPr id="233" name="Google Shape;233;p1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20</a:t>
            </a:fld>
            <a:endParaRPr/>
          </a:p>
        </p:txBody>
      </p:sp>
      <p:sp>
        <p:nvSpPr>
          <p:cNvPr id="234" name="Google Shape;234;p19"/>
          <p:cNvSpPr txBox="1">
            <a:spLocks noGrp="1"/>
          </p:cNvSpPr>
          <p:nvPr>
            <p:ph type="body" idx="1"/>
          </p:nvPr>
        </p:nvSpPr>
        <p:spPr>
          <a:xfrm>
            <a:off x="1524636" y="2527719"/>
            <a:ext cx="9941323" cy="1744698"/>
          </a:xfrm>
          <a:prstGeom prst="rect">
            <a:avLst/>
          </a:prstGeom>
          <a:noFill/>
          <a:ln>
            <a:noFill/>
          </a:ln>
        </p:spPr>
        <p:txBody>
          <a:bodyPr spcFirstLastPara="1" wrap="square" lIns="0" tIns="13325" rIns="0" bIns="0" anchor="t" anchorCtr="0">
            <a:spAutoFit/>
          </a:bodyPr>
          <a:lstStyle/>
          <a:p>
            <a:pPr marL="866775" lvl="0" indent="0" algn="l" rtl="0">
              <a:lnSpc>
                <a:spcPct val="100000"/>
              </a:lnSpc>
              <a:spcBef>
                <a:spcPts val="0"/>
              </a:spcBef>
              <a:spcAft>
                <a:spcPts val="0"/>
              </a:spcAft>
              <a:buSzPts val="1400"/>
              <a:buNone/>
            </a:pPr>
            <a:r>
              <a:rPr lang="en-US" b="1" dirty="0">
                <a:latin typeface="Arial"/>
                <a:ea typeface="Arial"/>
                <a:cs typeface="Arial"/>
                <a:sym typeface="Arial"/>
              </a:rPr>
              <a:t>Focus and Purpose:</a:t>
            </a:r>
            <a:endParaRPr dirty="0"/>
          </a:p>
          <a:p>
            <a:pPr marL="866775" lvl="0" indent="0" algn="l" rtl="0">
              <a:lnSpc>
                <a:spcPct val="100000"/>
              </a:lnSpc>
              <a:spcBef>
                <a:spcPts val="1880"/>
              </a:spcBef>
              <a:spcAft>
                <a:spcPts val="0"/>
              </a:spcAft>
              <a:buSzPts val="1400"/>
              <a:buNone/>
            </a:pPr>
            <a:r>
              <a:rPr lang="en-US" dirty="0"/>
              <a:t>This paper defines the focus of your Qualifying Examination topic.</a:t>
            </a:r>
            <a:endParaRPr dirty="0"/>
          </a:p>
          <a:p>
            <a:pPr marL="866775" marR="5080" lvl="0" indent="0" algn="l" rtl="0">
              <a:lnSpc>
                <a:spcPct val="100000"/>
              </a:lnSpc>
              <a:spcBef>
                <a:spcPts val="2005"/>
              </a:spcBef>
              <a:spcAft>
                <a:spcPts val="0"/>
              </a:spcAft>
              <a:buSzPts val="1400"/>
              <a:buNone/>
            </a:pPr>
            <a:r>
              <a:rPr lang="en-US" dirty="0"/>
              <a:t>You should explain your technical area, your work and the relationship between your work and the information provided in the three background papers.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Review paper (due 03/29)</a:t>
            </a:r>
            <a:endParaRPr dirty="0"/>
          </a:p>
        </p:txBody>
      </p:sp>
      <p:sp>
        <p:nvSpPr>
          <p:cNvPr id="240" name="Google Shape;240;p2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21</a:t>
            </a:fld>
            <a:endParaRPr/>
          </a:p>
        </p:txBody>
      </p:sp>
      <p:sp>
        <p:nvSpPr>
          <p:cNvPr id="241" name="Google Shape;241;p20"/>
          <p:cNvSpPr txBox="1"/>
          <p:nvPr/>
        </p:nvSpPr>
        <p:spPr>
          <a:xfrm>
            <a:off x="2379343" y="2554922"/>
            <a:ext cx="6153785" cy="3347701"/>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D5D5D"/>
                </a:solidFill>
                <a:latin typeface="Arial"/>
                <a:ea typeface="Arial"/>
                <a:cs typeface="Arial"/>
                <a:sym typeface="Arial"/>
              </a:rPr>
              <a:t>Requirements:</a:t>
            </a:r>
            <a:endParaRPr sz="2000" b="0" i="0" u="none" strike="noStrike" cap="none" dirty="0">
              <a:solidFill>
                <a:srgbClr val="000000"/>
              </a:solidFill>
              <a:latin typeface="Arial"/>
              <a:ea typeface="Arial"/>
              <a:cs typeface="Arial"/>
              <a:sym typeface="Arial"/>
            </a:endParaRPr>
          </a:p>
          <a:p>
            <a:pPr marL="355600" marR="0" lvl="0" indent="-342900" algn="l" rtl="0">
              <a:lnSpc>
                <a:spcPct val="100000"/>
              </a:lnSpc>
              <a:spcBef>
                <a:spcPts val="166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4-page, 2-column conference format</a:t>
            </a:r>
            <a:endParaRPr sz="1900" b="0" i="0" u="none" strike="noStrike" cap="none" dirty="0">
              <a:solidFill>
                <a:srgbClr val="000000"/>
              </a:solidFill>
              <a:latin typeface="Arial"/>
              <a:ea typeface="Arial"/>
              <a:cs typeface="Arial"/>
              <a:sym typeface="Arial"/>
            </a:endParaRPr>
          </a:p>
          <a:p>
            <a:pPr marL="736600" marR="0" lvl="1" indent="-266700" algn="l" rtl="0">
              <a:lnSpc>
                <a:spcPct val="100000"/>
              </a:lnSpc>
              <a:spcBef>
                <a:spcPts val="1365"/>
              </a:spcBef>
              <a:spcAft>
                <a:spcPts val="0"/>
              </a:spcAft>
              <a:buClr>
                <a:srgbClr val="404040"/>
              </a:buClr>
              <a:buSzPts val="1900"/>
              <a:buFont typeface="Arial"/>
              <a:buChar char="•"/>
            </a:pPr>
            <a:r>
              <a:rPr lang="en-US" sz="1900" b="0" i="0" u="none" strike="noStrike" cap="none" dirty="0">
                <a:solidFill>
                  <a:srgbClr val="404040"/>
                </a:solidFill>
                <a:latin typeface="Arial"/>
                <a:ea typeface="Arial"/>
                <a:cs typeface="Arial"/>
                <a:sym typeface="Arial"/>
              </a:rPr>
              <a:t>Firm requirement; </a:t>
            </a:r>
            <a:r>
              <a:rPr lang="en-US" sz="1900" b="0" i="0" u="none" strike="noStrike" cap="none" dirty="0">
                <a:solidFill>
                  <a:srgbClr val="5D5D5D"/>
                </a:solidFill>
                <a:latin typeface="Arial"/>
                <a:ea typeface="Arial"/>
                <a:cs typeface="Arial"/>
                <a:sym typeface="Arial"/>
              </a:rPr>
              <a:t>do not exceed 4 pages!</a:t>
            </a:r>
            <a:endParaRPr sz="1900" b="0" i="0" u="none" strike="noStrike" cap="none" dirty="0">
              <a:solidFill>
                <a:srgbClr val="000000"/>
              </a:solidFill>
              <a:latin typeface="Arial"/>
              <a:ea typeface="Arial"/>
              <a:cs typeface="Arial"/>
              <a:sym typeface="Arial"/>
            </a:endParaRPr>
          </a:p>
          <a:p>
            <a:pPr marL="355600" marR="0" lvl="0" indent="-342900" algn="l" rtl="0">
              <a:lnSpc>
                <a:spcPct val="100000"/>
              </a:lnSpc>
              <a:spcBef>
                <a:spcPts val="375"/>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Keep it short; make it professional</a:t>
            </a:r>
            <a:endParaRPr sz="1900" b="0" i="0" u="none" strike="noStrike" cap="none" dirty="0">
              <a:solidFill>
                <a:srgbClr val="000000"/>
              </a:solidFill>
              <a:latin typeface="Arial"/>
              <a:ea typeface="Arial"/>
              <a:cs typeface="Arial"/>
              <a:sym typeface="Arial"/>
            </a:endParaRPr>
          </a:p>
          <a:p>
            <a:pPr marL="355600" marR="0" lvl="0" indent="-342900" algn="l" rtl="0">
              <a:lnSpc>
                <a:spcPct val="100000"/>
              </a:lnSpc>
              <a:spcBef>
                <a:spcPts val="37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Clear goals:</a:t>
            </a:r>
            <a:endParaRPr sz="1900" b="0" i="0" u="none" strike="noStrike" cap="none" dirty="0">
              <a:solidFill>
                <a:srgbClr val="000000"/>
              </a:solidFill>
              <a:latin typeface="Arial"/>
              <a:ea typeface="Arial"/>
              <a:cs typeface="Arial"/>
              <a:sym typeface="Arial"/>
            </a:endParaRPr>
          </a:p>
          <a:p>
            <a:pPr marL="736600" marR="0" lvl="1" indent="-266700" algn="l" rtl="0">
              <a:lnSpc>
                <a:spcPct val="100000"/>
              </a:lnSpc>
              <a:spcBef>
                <a:spcPts val="415"/>
              </a:spcBef>
              <a:spcAft>
                <a:spcPts val="0"/>
              </a:spcAft>
              <a:buClr>
                <a:srgbClr val="5D5D5D"/>
              </a:buClr>
              <a:buSzPts val="1700"/>
              <a:buFont typeface="Arial"/>
              <a:buChar char="•"/>
            </a:pPr>
            <a:r>
              <a:rPr lang="en-US" sz="1700" b="0" i="1" u="none" strike="noStrike" cap="none" dirty="0">
                <a:solidFill>
                  <a:srgbClr val="5D5D5D"/>
                </a:solidFill>
                <a:latin typeface="Calibri"/>
                <a:ea typeface="Calibri"/>
                <a:cs typeface="Calibri"/>
                <a:sym typeface="Calibri"/>
              </a:rPr>
              <a:t>Explain your own technical area</a:t>
            </a:r>
            <a:endParaRPr sz="1700" b="0" i="0" u="none" strike="noStrike" cap="none" dirty="0">
              <a:solidFill>
                <a:srgbClr val="000000"/>
              </a:solidFill>
              <a:latin typeface="Calibri"/>
              <a:ea typeface="Calibri"/>
              <a:cs typeface="Calibri"/>
              <a:sym typeface="Calibri"/>
            </a:endParaRPr>
          </a:p>
          <a:p>
            <a:pPr marL="736600" marR="0" lvl="1" indent="-266700" algn="l" rtl="0">
              <a:lnSpc>
                <a:spcPct val="100000"/>
              </a:lnSpc>
              <a:spcBef>
                <a:spcPts val="395"/>
              </a:spcBef>
              <a:spcAft>
                <a:spcPts val="0"/>
              </a:spcAft>
              <a:buClr>
                <a:srgbClr val="5D5D5D"/>
              </a:buClr>
              <a:buSzPts val="1700"/>
              <a:buFont typeface="Arial"/>
              <a:buChar char="•"/>
            </a:pPr>
            <a:r>
              <a:rPr lang="en-US" sz="1700" b="0" i="1" u="none" strike="noStrike" cap="none" dirty="0">
                <a:solidFill>
                  <a:srgbClr val="5D5D5D"/>
                </a:solidFill>
                <a:latin typeface="Calibri"/>
                <a:ea typeface="Calibri"/>
                <a:cs typeface="Calibri"/>
                <a:sym typeface="Calibri"/>
              </a:rPr>
              <a:t>Explain your own work</a:t>
            </a:r>
            <a:endParaRPr sz="1700" b="0" i="0" u="none" strike="noStrike" cap="none" dirty="0">
              <a:solidFill>
                <a:srgbClr val="000000"/>
              </a:solidFill>
              <a:latin typeface="Calibri"/>
              <a:ea typeface="Calibri"/>
              <a:cs typeface="Calibri"/>
              <a:sym typeface="Calibri"/>
            </a:endParaRPr>
          </a:p>
          <a:p>
            <a:pPr marL="736600" marR="0" lvl="1" indent="-266700" algn="l" rtl="0">
              <a:lnSpc>
                <a:spcPct val="100000"/>
              </a:lnSpc>
              <a:spcBef>
                <a:spcPts val="400"/>
              </a:spcBef>
              <a:spcAft>
                <a:spcPts val="0"/>
              </a:spcAft>
              <a:buClr>
                <a:srgbClr val="5D5D5D"/>
              </a:buClr>
              <a:buSzPts val="1700"/>
              <a:buFont typeface="Arial"/>
              <a:buChar char="•"/>
            </a:pPr>
            <a:r>
              <a:rPr lang="en-US" sz="1700" b="0" i="1" u="none" strike="noStrike" cap="none" dirty="0">
                <a:solidFill>
                  <a:srgbClr val="5D5D5D"/>
                </a:solidFill>
                <a:latin typeface="Calibri"/>
                <a:ea typeface="Calibri"/>
                <a:cs typeface="Calibri"/>
                <a:sym typeface="Calibri"/>
              </a:rPr>
              <a:t>Explain relevance of the three papers to your technical area</a:t>
            </a:r>
            <a:endParaRPr sz="17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0"/>
              </a:spcBef>
              <a:spcAft>
                <a:spcPts val="0"/>
              </a:spcAft>
              <a:buClr>
                <a:srgbClr val="000000"/>
              </a:buClr>
              <a:buSzPts val="1800"/>
              <a:buFont typeface="Arial"/>
              <a:buNone/>
            </a:pPr>
            <a:r>
              <a:rPr lang="en-US" sz="1800" b="0" i="1" u="none" strike="noStrike" cap="none" dirty="0">
                <a:solidFill>
                  <a:srgbClr val="FF0000"/>
                </a:solidFill>
                <a:latin typeface="Arial"/>
                <a:ea typeface="Arial"/>
                <a:cs typeface="Arial"/>
                <a:sym typeface="Arial"/>
              </a:rPr>
              <a:t>NOTE: You may submit your review paper only once.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dirty="0"/>
              <a:t>Suggested Review paper format (due 03/29)</a:t>
            </a:r>
            <a:endParaRPr dirty="0"/>
          </a:p>
        </p:txBody>
      </p:sp>
      <p:sp>
        <p:nvSpPr>
          <p:cNvPr id="247" name="Google Shape;247;p2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22</a:t>
            </a:fld>
            <a:endParaRPr/>
          </a:p>
        </p:txBody>
      </p:sp>
      <p:sp>
        <p:nvSpPr>
          <p:cNvPr id="248" name="Google Shape;248;p21"/>
          <p:cNvSpPr txBox="1"/>
          <p:nvPr/>
        </p:nvSpPr>
        <p:spPr>
          <a:xfrm>
            <a:off x="2379342" y="2419324"/>
            <a:ext cx="4055745" cy="2889250"/>
          </a:xfrm>
          <a:prstGeom prst="rect">
            <a:avLst/>
          </a:prstGeom>
          <a:noFill/>
          <a:ln>
            <a:noFill/>
          </a:ln>
        </p:spPr>
        <p:txBody>
          <a:bodyPr spcFirstLastPara="1" wrap="square" lIns="0" tIns="14857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D5D5D"/>
                </a:solidFill>
                <a:latin typeface="Arial"/>
                <a:ea typeface="Arial"/>
                <a:cs typeface="Arial"/>
                <a:sym typeface="Arial"/>
              </a:rPr>
              <a:t>Pages 1 &amp; 2</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07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Introduce the area</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2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Summarize the problem(s)</a:t>
            </a:r>
            <a:endParaRPr sz="2000" b="0" i="0" u="none" strike="noStrike" cap="none">
              <a:solidFill>
                <a:srgbClr val="000000"/>
              </a:solidFill>
              <a:latin typeface="Arial"/>
              <a:ea typeface="Arial"/>
              <a:cs typeface="Arial"/>
              <a:sym typeface="Arial"/>
            </a:endParaRPr>
          </a:p>
          <a:p>
            <a:pPr marL="355600" marR="0" lvl="0" indent="-342900" algn="l" rtl="0">
              <a:lnSpc>
                <a:spcPct val="100000"/>
              </a:lnSpc>
              <a:spcBef>
                <a:spcPts val="12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Explain the history</a:t>
            </a:r>
            <a:endParaRPr sz="2000" b="0" i="0" u="none" strike="noStrike" cap="none">
              <a:solidFill>
                <a:srgbClr val="000000"/>
              </a:solidFill>
              <a:latin typeface="Arial"/>
              <a:ea typeface="Arial"/>
              <a:cs typeface="Arial"/>
              <a:sym typeface="Arial"/>
            </a:endParaRPr>
          </a:p>
          <a:p>
            <a:pPr marL="355600" marR="5080" lvl="0" indent="-342900" algn="l" rtl="0">
              <a:lnSpc>
                <a:spcPct val="100000"/>
              </a:lnSpc>
              <a:spcBef>
                <a:spcPts val="12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Summarize key ideas and contributions of your 3 technical background papers</a:t>
            </a:r>
            <a:endParaRPr sz="2000" b="0" i="0" u="none" strike="noStrike" cap="none">
              <a:solidFill>
                <a:srgbClr val="000000"/>
              </a:solidFill>
              <a:latin typeface="Arial"/>
              <a:ea typeface="Arial"/>
              <a:cs typeface="Arial"/>
              <a:sym typeface="Arial"/>
            </a:endParaRPr>
          </a:p>
        </p:txBody>
      </p:sp>
      <p:sp>
        <p:nvSpPr>
          <p:cNvPr id="249" name="Google Shape;249;p21"/>
          <p:cNvSpPr txBox="1"/>
          <p:nvPr/>
        </p:nvSpPr>
        <p:spPr>
          <a:xfrm>
            <a:off x="7302036" y="2413345"/>
            <a:ext cx="3919854" cy="3713196"/>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D5D5D"/>
                </a:solidFill>
                <a:latin typeface="Arial"/>
                <a:ea typeface="Arial"/>
                <a:cs typeface="Arial"/>
                <a:sym typeface="Arial"/>
              </a:rPr>
              <a:t>Pages 3 &amp; 4</a:t>
            </a:r>
            <a:endParaRPr sz="2000" b="0" i="0" u="none" strike="noStrike" cap="none">
              <a:solidFill>
                <a:srgbClr val="000000"/>
              </a:solidFill>
              <a:latin typeface="Arial"/>
              <a:ea typeface="Arial"/>
              <a:cs typeface="Arial"/>
              <a:sym typeface="Arial"/>
            </a:endParaRPr>
          </a:p>
          <a:p>
            <a:pPr marL="358140" marR="0" lvl="0" indent="-343535" algn="l" rtl="0">
              <a:lnSpc>
                <a:spcPct val="100000"/>
              </a:lnSpc>
              <a:spcBef>
                <a:spcPts val="1055"/>
              </a:spcBef>
              <a:spcAft>
                <a:spcPts val="0"/>
              </a:spcAft>
              <a:buClr>
                <a:srgbClr val="5D5D5D"/>
              </a:buClr>
              <a:buSzPts val="1900"/>
              <a:buFont typeface="Arial"/>
              <a:buChar char="-"/>
            </a:pPr>
            <a:r>
              <a:rPr lang="en-US" sz="1900" b="0" i="0" u="none" strike="noStrike" cap="none">
                <a:solidFill>
                  <a:srgbClr val="5D5D5D"/>
                </a:solidFill>
                <a:latin typeface="Arial"/>
                <a:ea typeface="Arial"/>
                <a:cs typeface="Arial"/>
                <a:sym typeface="Arial"/>
              </a:rPr>
              <a:t>Introduce your own work</a:t>
            </a:r>
            <a:endParaRPr sz="1900" b="0" i="0" u="none" strike="noStrike" cap="none">
              <a:solidFill>
                <a:srgbClr val="000000"/>
              </a:solidFill>
              <a:latin typeface="Arial"/>
              <a:ea typeface="Arial"/>
              <a:cs typeface="Arial"/>
              <a:sym typeface="Arial"/>
            </a:endParaRPr>
          </a:p>
          <a:p>
            <a:pPr marL="358140" marR="228600" lvl="0" indent="-342900" algn="l" rtl="0">
              <a:lnSpc>
                <a:spcPct val="100000"/>
              </a:lnSpc>
              <a:spcBef>
                <a:spcPts val="1200"/>
              </a:spcBef>
              <a:spcAft>
                <a:spcPts val="0"/>
              </a:spcAft>
              <a:buClr>
                <a:srgbClr val="5D5D5D"/>
              </a:buClr>
              <a:buSzPts val="1900"/>
              <a:buFont typeface="Arial"/>
              <a:buChar char="-"/>
            </a:pPr>
            <a:r>
              <a:rPr lang="en-US" sz="1900" b="0" i="0" u="none" strike="noStrike" cap="none">
                <a:solidFill>
                  <a:srgbClr val="5D5D5D"/>
                </a:solidFill>
                <a:latin typeface="Arial"/>
                <a:ea typeface="Arial"/>
                <a:cs typeface="Arial"/>
                <a:sym typeface="Arial"/>
              </a:rPr>
              <a:t>Summarize your own problem, goals</a:t>
            </a:r>
            <a:endParaRPr sz="1900" b="0" i="0" u="none" strike="noStrike" cap="none">
              <a:solidFill>
                <a:srgbClr val="000000"/>
              </a:solidFill>
              <a:latin typeface="Arial"/>
              <a:ea typeface="Arial"/>
              <a:cs typeface="Arial"/>
              <a:sym typeface="Arial"/>
            </a:endParaRPr>
          </a:p>
          <a:p>
            <a:pPr marL="358140" marR="0" lvl="0" indent="-343535" algn="l" rtl="0">
              <a:lnSpc>
                <a:spcPct val="100000"/>
              </a:lnSpc>
              <a:spcBef>
                <a:spcPts val="1200"/>
              </a:spcBef>
              <a:spcAft>
                <a:spcPts val="0"/>
              </a:spcAft>
              <a:buClr>
                <a:srgbClr val="5D5D5D"/>
              </a:buClr>
              <a:buSzPts val="1900"/>
              <a:buFont typeface="Arial"/>
              <a:buChar char="-"/>
            </a:pPr>
            <a:r>
              <a:rPr lang="en-US" sz="1900" b="0" i="0" u="none" strike="noStrike" cap="none">
                <a:solidFill>
                  <a:srgbClr val="5D5D5D"/>
                </a:solidFill>
                <a:latin typeface="Arial"/>
                <a:ea typeface="Arial"/>
                <a:cs typeface="Arial"/>
                <a:sym typeface="Arial"/>
              </a:rPr>
              <a:t>Explain what prior ideas you use.</a:t>
            </a:r>
            <a:endParaRPr sz="1900" b="0" i="0" u="none" strike="noStrike" cap="none">
              <a:solidFill>
                <a:srgbClr val="000000"/>
              </a:solidFill>
              <a:latin typeface="Arial"/>
              <a:ea typeface="Arial"/>
              <a:cs typeface="Arial"/>
              <a:sym typeface="Arial"/>
            </a:endParaRPr>
          </a:p>
          <a:p>
            <a:pPr marL="358140" marR="0" lvl="0" indent="-343535" algn="l" rtl="0">
              <a:lnSpc>
                <a:spcPct val="100000"/>
              </a:lnSpc>
              <a:spcBef>
                <a:spcPts val="1200"/>
              </a:spcBef>
              <a:spcAft>
                <a:spcPts val="0"/>
              </a:spcAft>
              <a:buClr>
                <a:srgbClr val="5D5D5D"/>
              </a:buClr>
              <a:buSzPts val="1900"/>
              <a:buFont typeface="Arial"/>
              <a:buChar char="-"/>
            </a:pPr>
            <a:r>
              <a:rPr lang="en-US" sz="1900" b="0" i="0" u="none" strike="noStrike" cap="none">
                <a:solidFill>
                  <a:srgbClr val="5D5D5D"/>
                </a:solidFill>
                <a:latin typeface="Arial"/>
                <a:ea typeface="Arial"/>
                <a:cs typeface="Arial"/>
                <a:sym typeface="Arial"/>
              </a:rPr>
              <a:t>Summarize what you have done:</a:t>
            </a:r>
            <a:endParaRPr sz="1900" b="0" i="0" u="none" strike="noStrike" cap="none">
              <a:solidFill>
                <a:srgbClr val="000000"/>
              </a:solidFill>
              <a:latin typeface="Arial"/>
              <a:ea typeface="Arial"/>
              <a:cs typeface="Arial"/>
              <a:sym typeface="Arial"/>
            </a:endParaRPr>
          </a:p>
          <a:p>
            <a:pPr marL="358140" marR="883919" lvl="0" indent="0" algn="l" rtl="0">
              <a:lnSpc>
                <a:spcPct val="100000"/>
              </a:lnSpc>
              <a:spcBef>
                <a:spcPts val="25"/>
              </a:spcBef>
              <a:spcAft>
                <a:spcPts val="0"/>
              </a:spcAft>
              <a:buClr>
                <a:srgbClr val="000000"/>
              </a:buClr>
              <a:buSzPts val="1600"/>
              <a:buFont typeface="Arial"/>
              <a:buNone/>
            </a:pPr>
            <a:r>
              <a:rPr lang="en-US" sz="1600" b="0" i="1" u="none" strike="noStrike" cap="none">
                <a:solidFill>
                  <a:srgbClr val="5D5D5D"/>
                </a:solidFill>
                <a:latin typeface="Calibri"/>
                <a:ea typeface="Calibri"/>
                <a:cs typeface="Calibri"/>
                <a:sym typeface="Calibri"/>
              </a:rPr>
              <a:t>Key technical decisions, results. What worked, what didn’t, why.</a:t>
            </a:r>
            <a:endParaRPr sz="1400" b="0" i="0" u="none" strike="noStrike" cap="none">
              <a:solidFill>
                <a:srgbClr val="000000"/>
              </a:solidFill>
              <a:latin typeface="Arial"/>
              <a:ea typeface="Arial"/>
              <a:cs typeface="Arial"/>
              <a:sym typeface="Arial"/>
            </a:endParaRPr>
          </a:p>
          <a:p>
            <a:pPr marL="358140" marR="0" lvl="0" indent="-343535" algn="l" rtl="0">
              <a:lnSpc>
                <a:spcPct val="100000"/>
              </a:lnSpc>
              <a:spcBef>
                <a:spcPts val="1200"/>
              </a:spcBef>
              <a:spcAft>
                <a:spcPts val="0"/>
              </a:spcAft>
              <a:buClr>
                <a:srgbClr val="5D5D5D"/>
              </a:buClr>
              <a:buSzPts val="1900"/>
              <a:buFont typeface="Arial"/>
              <a:buChar char="-"/>
            </a:pPr>
            <a:r>
              <a:rPr lang="en-US" sz="1900" b="0" i="0" u="none" strike="noStrike" cap="none">
                <a:solidFill>
                  <a:srgbClr val="5D5D5D"/>
                </a:solidFill>
                <a:latin typeface="Arial"/>
                <a:ea typeface="Arial"/>
                <a:cs typeface="Arial"/>
                <a:sym typeface="Arial"/>
              </a:rPr>
              <a:t>Conclusions</a:t>
            </a:r>
            <a:endParaRPr sz="1600" b="0" i="0" u="none" strike="noStrike" cap="none">
              <a:solidFill>
                <a:srgbClr val="000000"/>
              </a:solidFill>
              <a:latin typeface="Calibri"/>
              <a:ea typeface="Calibri"/>
              <a:cs typeface="Calibri"/>
              <a:sym typeface="Calibri"/>
            </a:endParaRPr>
          </a:p>
          <a:p>
            <a:pPr marL="358140" marR="883919" lvl="0" indent="0" algn="l" rtl="0">
              <a:lnSpc>
                <a:spcPct val="100000"/>
              </a:lnSpc>
              <a:spcBef>
                <a:spcPts val="25"/>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pic>
        <p:nvPicPr>
          <p:cNvPr id="254" name="Google Shape;254;p22"/>
          <p:cNvPicPr preferRelativeResize="0"/>
          <p:nvPr/>
        </p:nvPicPr>
        <p:blipFill rotWithShape="1">
          <a:blip r:embed="rId3">
            <a:alphaModFix/>
          </a:blip>
          <a:srcRect/>
          <a:stretch/>
        </p:blipFill>
        <p:spPr>
          <a:xfrm>
            <a:off x="211954" y="0"/>
            <a:ext cx="11740443"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pic>
        <p:nvPicPr>
          <p:cNvPr id="259" name="Google Shape;259;p23"/>
          <p:cNvPicPr preferRelativeResize="0"/>
          <p:nvPr/>
        </p:nvPicPr>
        <p:blipFill rotWithShape="1">
          <a:blip r:embed="rId3">
            <a:alphaModFix/>
          </a:blip>
          <a:srcRect/>
          <a:stretch/>
        </p:blipFill>
        <p:spPr>
          <a:xfrm>
            <a:off x="185429" y="0"/>
            <a:ext cx="11811868"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3934459" y="3047492"/>
            <a:ext cx="4321810"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Exam Committee</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Qual Exam committee</a:t>
            </a:r>
            <a:endParaRPr/>
          </a:p>
        </p:txBody>
      </p:sp>
      <p:sp>
        <p:nvSpPr>
          <p:cNvPr id="270" name="Google Shape;270;p2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26</a:t>
            </a:fld>
            <a:endParaRPr/>
          </a:p>
        </p:txBody>
      </p:sp>
      <p:sp>
        <p:nvSpPr>
          <p:cNvPr id="271" name="Google Shape;271;p25"/>
          <p:cNvSpPr txBox="1"/>
          <p:nvPr/>
        </p:nvSpPr>
        <p:spPr>
          <a:xfrm>
            <a:off x="2379343" y="2329084"/>
            <a:ext cx="8127365" cy="3881181"/>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D5D5D"/>
                </a:solidFill>
                <a:latin typeface="Arial"/>
                <a:ea typeface="Arial"/>
                <a:cs typeface="Arial"/>
                <a:sym typeface="Arial"/>
              </a:rPr>
              <a:t>Requirements:</a:t>
            </a:r>
            <a:endParaRPr sz="2000" b="0" i="0" u="none" strike="noStrike" cap="none" dirty="0">
              <a:solidFill>
                <a:srgbClr val="000000"/>
              </a:solidFill>
              <a:latin typeface="Arial"/>
              <a:ea typeface="Arial"/>
              <a:cs typeface="Arial"/>
              <a:sym typeface="Arial"/>
            </a:endParaRPr>
          </a:p>
          <a:p>
            <a:pPr marL="355600" marR="382270" lvl="0" indent="-342900" algn="l" rtl="0">
              <a:lnSpc>
                <a:spcPct val="100000"/>
              </a:lnSpc>
              <a:spcBef>
                <a:spcPts val="188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Select 7-10 preferred or ‘most relevant’ faculty members for your committee from list provided during your declaration submission</a:t>
            </a:r>
            <a:endParaRPr sz="2000" b="0" i="0" u="none" strike="noStrike" cap="none" dirty="0">
              <a:solidFill>
                <a:srgbClr val="000000"/>
              </a:solidFill>
              <a:latin typeface="Arial"/>
              <a:ea typeface="Arial"/>
              <a:cs typeface="Arial"/>
              <a:sym typeface="Arial"/>
            </a:endParaRPr>
          </a:p>
          <a:p>
            <a:pPr marL="1079500" marR="0" lvl="1" indent="-342900" algn="l" rtl="0">
              <a:lnSpc>
                <a:spcPct val="100000"/>
              </a:lnSpc>
              <a:spcBef>
                <a:spcPts val="1255"/>
              </a:spcBef>
              <a:spcAft>
                <a:spcPts val="0"/>
              </a:spcAft>
              <a:buClr>
                <a:srgbClr val="5D5D5D"/>
              </a:buClr>
              <a:buSzPts val="2000"/>
              <a:buFont typeface="Arial"/>
              <a:buChar char="•"/>
            </a:pPr>
            <a:r>
              <a:rPr lang="en-US" sz="2100" b="0" i="1" u="none" strike="noStrike" cap="none" dirty="0">
                <a:solidFill>
                  <a:srgbClr val="5D5D5D"/>
                </a:solidFill>
                <a:latin typeface="Arial"/>
                <a:ea typeface="Arial"/>
                <a:cs typeface="Arial"/>
                <a:sym typeface="Arial"/>
              </a:rPr>
              <a:t>Strongly recommended  </a:t>
            </a:r>
            <a:r>
              <a:rPr lang="en-US" sz="2000" b="0" i="0" u="none" strike="noStrike" cap="none" dirty="0">
                <a:solidFill>
                  <a:srgbClr val="5D5D5D"/>
                </a:solidFill>
                <a:latin typeface="Arial"/>
                <a:ea typeface="Arial"/>
                <a:cs typeface="Arial"/>
                <a:sym typeface="Arial"/>
              </a:rPr>
              <a:t>to select 10 faculty for your application if possible</a:t>
            </a:r>
            <a:endParaRPr sz="2000" b="0" i="0" u="none" strike="noStrike" cap="none" dirty="0">
              <a:solidFill>
                <a:srgbClr val="000000"/>
              </a:solidFill>
              <a:latin typeface="Arial"/>
              <a:ea typeface="Arial"/>
              <a:cs typeface="Arial"/>
              <a:sym typeface="Arial"/>
            </a:endParaRPr>
          </a:p>
          <a:p>
            <a:pPr marL="0" marR="0" lvl="1" indent="0" algn="l" rtl="0">
              <a:lnSpc>
                <a:spcPct val="100000"/>
              </a:lnSpc>
              <a:spcBef>
                <a:spcPts val="45"/>
              </a:spcBef>
              <a:spcAft>
                <a:spcPts val="0"/>
              </a:spcAft>
              <a:buClr>
                <a:srgbClr val="5D5D5D"/>
              </a:buClr>
              <a:buSzPts val="2700"/>
              <a:buFont typeface="Arial"/>
              <a:buNone/>
            </a:pPr>
            <a:endParaRPr sz="2700" b="0" i="0" u="none" strike="noStrike" cap="none" dirty="0">
              <a:solidFill>
                <a:srgbClr val="000000"/>
              </a:solidFill>
              <a:latin typeface="Arial"/>
              <a:ea typeface="Arial"/>
              <a:cs typeface="Arial"/>
              <a:sym typeface="Arial"/>
            </a:endParaRPr>
          </a:p>
          <a:p>
            <a:pPr marL="355600" marR="132715" lvl="0" indent="-342900" algn="l" rtl="0">
              <a:lnSpc>
                <a:spcPct val="100000"/>
              </a:lnSpc>
              <a:spcBef>
                <a:spcPts val="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Advisor receives link to formally approve declaration, but you should discuss it with your advisor before submission</a:t>
            </a:r>
            <a:endParaRPr sz="2000" b="0" i="0" u="none" strike="noStrike" cap="none" dirty="0">
              <a:solidFill>
                <a:srgbClr val="000000"/>
              </a:solidFill>
              <a:latin typeface="Arial"/>
              <a:ea typeface="Arial"/>
              <a:cs typeface="Arial"/>
              <a:sym typeface="Arial"/>
            </a:endParaRPr>
          </a:p>
          <a:p>
            <a:pPr marL="355600" marR="912494" lvl="0" indent="-342900" algn="l" rtl="0">
              <a:lnSpc>
                <a:spcPct val="100000"/>
              </a:lnSpc>
              <a:spcBef>
                <a:spcPts val="1989"/>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GSC selects 3-person exam committee based on student declaration application, advisor input, and faculty availability</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p:nvPr/>
        </p:nvSpPr>
        <p:spPr>
          <a:xfrm>
            <a:off x="6861809" y="2625089"/>
            <a:ext cx="36830" cy="2600325"/>
          </a:xfrm>
          <a:custGeom>
            <a:avLst/>
            <a:gdLst/>
            <a:ahLst/>
            <a:cxnLst/>
            <a:rect l="l" t="t" r="r" b="b"/>
            <a:pathLst>
              <a:path w="36829" h="2600325" extrusionOk="0">
                <a:moveTo>
                  <a:pt x="36575" y="0"/>
                </a:moveTo>
                <a:lnTo>
                  <a:pt x="0" y="2599944"/>
                </a:lnTo>
              </a:path>
            </a:pathLst>
          </a:custGeom>
          <a:noFill/>
          <a:ln w="198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 name="Google Shape;278;p26"/>
          <p:cNvSpPr txBox="1">
            <a:spLocks noGrp="1"/>
          </p:cNvSpPr>
          <p:nvPr>
            <p:ph type="title"/>
          </p:nvPr>
        </p:nvSpPr>
        <p:spPr>
          <a:xfrm>
            <a:off x="1853468" y="1139983"/>
            <a:ext cx="9901650" cy="489236"/>
          </a:xfrm>
          <a:prstGeom prst="rect">
            <a:avLst/>
          </a:prstGeom>
          <a:noFill/>
          <a:ln>
            <a:noFill/>
          </a:ln>
        </p:spPr>
        <p:txBody>
          <a:bodyPr spcFirstLastPara="1" wrap="square" lIns="0" tIns="12050" rIns="0" bIns="0" anchor="t" anchorCtr="0">
            <a:spAutoFit/>
          </a:bodyPr>
          <a:lstStyle/>
          <a:p>
            <a:pPr marL="576580" lvl="0" indent="0" algn="l" rtl="0">
              <a:lnSpc>
                <a:spcPct val="100000"/>
              </a:lnSpc>
              <a:spcBef>
                <a:spcPts val="0"/>
              </a:spcBef>
              <a:spcAft>
                <a:spcPts val="0"/>
              </a:spcAft>
              <a:buSzPts val="1400"/>
              <a:buNone/>
            </a:pPr>
            <a:r>
              <a:rPr lang="en-US" sz="3100" dirty="0"/>
              <a:t>Known faculty unavailable for Spring 2024 quals</a:t>
            </a:r>
            <a:endParaRPr sz="3100" dirty="0"/>
          </a:p>
        </p:txBody>
      </p:sp>
      <p:sp>
        <p:nvSpPr>
          <p:cNvPr id="279" name="Google Shape;279;p2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27</a:t>
            </a:fld>
            <a:endParaRPr/>
          </a:p>
        </p:txBody>
      </p:sp>
      <p:sp>
        <p:nvSpPr>
          <p:cNvPr id="280" name="Google Shape;280;p26"/>
          <p:cNvSpPr txBox="1"/>
          <p:nvPr/>
        </p:nvSpPr>
        <p:spPr>
          <a:xfrm>
            <a:off x="2820648" y="2209300"/>
            <a:ext cx="2932879" cy="2758432"/>
          </a:xfrm>
          <a:prstGeom prst="rect">
            <a:avLst/>
          </a:prstGeom>
          <a:noFill/>
          <a:ln>
            <a:noFill/>
          </a:ln>
        </p:spPr>
        <p:txBody>
          <a:bodyPr spcFirstLastPara="1" wrap="square" lIns="0" tIns="1739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rgbClr val="5D5D5D"/>
                </a:solidFill>
                <a:latin typeface="Arial"/>
                <a:ea typeface="Arial"/>
                <a:cs typeface="Arial"/>
                <a:sym typeface="Arial"/>
              </a:rPr>
              <a:t>ECE Home Faculty</a:t>
            </a:r>
            <a:endParaRPr sz="1500" b="0" i="0" u="none" strike="noStrike" cap="none" dirty="0">
              <a:solidFill>
                <a:srgbClr val="000000"/>
              </a:solidFill>
              <a:latin typeface="Arial"/>
              <a:ea typeface="Arial"/>
              <a:cs typeface="Arial"/>
              <a:sym typeface="Arial"/>
            </a:endParaRPr>
          </a:p>
          <a:p>
            <a:pPr marL="355600" marR="0" lvl="0" indent="-330200" algn="l" rtl="0">
              <a:lnSpc>
                <a:spcPct val="100000"/>
              </a:lnSpc>
              <a:spcBef>
                <a:spcPts val="1085"/>
              </a:spcBef>
              <a:spcAft>
                <a:spcPts val="0"/>
              </a:spcAft>
              <a:buClr>
                <a:srgbClr val="5D5D5D"/>
              </a:buClr>
              <a:buSzPts val="1400"/>
              <a:buFont typeface="Arial"/>
              <a:buChar char="•"/>
            </a:pPr>
            <a:r>
              <a:rPr lang="en-US" sz="1800" dirty="0">
                <a:solidFill>
                  <a:srgbClr val="5D5D5D"/>
                </a:solidFill>
              </a:rPr>
              <a:t>Bill Sanders</a:t>
            </a:r>
            <a:endParaRPr sz="1800" dirty="0">
              <a:solidFill>
                <a:srgbClr val="5D5D5D"/>
              </a:solidFill>
            </a:endParaRPr>
          </a:p>
          <a:p>
            <a:pPr marL="355600" marR="0" lvl="0" indent="-330200" algn="l" rtl="0">
              <a:lnSpc>
                <a:spcPct val="100000"/>
              </a:lnSpc>
              <a:spcBef>
                <a:spcPts val="1085"/>
              </a:spcBef>
              <a:spcAft>
                <a:spcPts val="0"/>
              </a:spcAft>
              <a:buClr>
                <a:srgbClr val="5D5D5D"/>
              </a:buClr>
              <a:buSzPts val="1400"/>
              <a:buFont typeface="Arial"/>
              <a:buChar char="•"/>
            </a:pPr>
            <a:r>
              <a:rPr lang="en-US" sz="1800" dirty="0">
                <a:solidFill>
                  <a:srgbClr val="5D5D5D"/>
                </a:solidFill>
              </a:rPr>
              <a:t>Larry Pileggi</a:t>
            </a:r>
            <a:endParaRPr sz="1800" dirty="0">
              <a:solidFill>
                <a:srgbClr val="5D5D5D"/>
              </a:solidFill>
            </a:endParaRPr>
          </a:p>
          <a:p>
            <a:pPr marL="355600" marR="0" lvl="0" indent="-330200" algn="l" rtl="0">
              <a:lnSpc>
                <a:spcPct val="100000"/>
              </a:lnSpc>
              <a:spcBef>
                <a:spcPts val="1085"/>
              </a:spcBef>
              <a:spcAft>
                <a:spcPts val="0"/>
              </a:spcAft>
              <a:buClr>
                <a:srgbClr val="5D5D5D"/>
              </a:buClr>
              <a:buSzPts val="1400"/>
              <a:buFont typeface="Arial"/>
              <a:buChar char="•"/>
            </a:pPr>
            <a:r>
              <a:rPr lang="en-US" sz="1800" b="0" i="0" u="none" strike="noStrike" cap="none" dirty="0">
                <a:solidFill>
                  <a:srgbClr val="5D5D5D"/>
                </a:solidFill>
                <a:latin typeface="Arial"/>
                <a:ea typeface="Arial"/>
                <a:cs typeface="Arial"/>
                <a:sym typeface="Arial"/>
              </a:rPr>
              <a:t>Franz Franchetti</a:t>
            </a:r>
            <a:endParaRPr sz="1800" b="0" i="0" u="none" strike="noStrike" cap="none" dirty="0">
              <a:solidFill>
                <a:srgbClr val="5D5D5D"/>
              </a:solidFill>
              <a:latin typeface="Arial"/>
              <a:ea typeface="Arial"/>
              <a:cs typeface="Arial"/>
              <a:sym typeface="Arial"/>
            </a:endParaRPr>
          </a:p>
          <a:p>
            <a:pPr marL="355600" marR="0" lvl="0" indent="-330200" algn="l" rtl="0">
              <a:lnSpc>
                <a:spcPct val="100000"/>
              </a:lnSpc>
              <a:spcBef>
                <a:spcPts val="1085"/>
              </a:spcBef>
              <a:spcAft>
                <a:spcPts val="0"/>
              </a:spcAft>
              <a:buClr>
                <a:srgbClr val="5D5D5D"/>
              </a:buClr>
              <a:buSzPts val="1400"/>
              <a:buFont typeface="Arial"/>
              <a:buChar char="•"/>
            </a:pPr>
            <a:r>
              <a:rPr lang="en-US" sz="1800" b="0" i="0" u="none" strike="noStrike" cap="none" dirty="0">
                <a:solidFill>
                  <a:srgbClr val="5D5D5D"/>
                </a:solidFill>
                <a:latin typeface="Arial"/>
                <a:ea typeface="Arial"/>
                <a:cs typeface="Arial"/>
                <a:sym typeface="Arial"/>
              </a:rPr>
              <a:t>Phil Koopman</a:t>
            </a:r>
            <a:endParaRPr lang="en-US" sz="1800" dirty="0">
              <a:solidFill>
                <a:srgbClr val="5D5D5D"/>
              </a:solidFill>
            </a:endParaRPr>
          </a:p>
          <a:p>
            <a:pPr marL="355600" marR="0" lvl="0" indent="-330200" algn="l" rtl="0">
              <a:lnSpc>
                <a:spcPct val="100000"/>
              </a:lnSpc>
              <a:spcBef>
                <a:spcPts val="1085"/>
              </a:spcBef>
              <a:spcAft>
                <a:spcPts val="0"/>
              </a:spcAft>
              <a:buClr>
                <a:srgbClr val="5D5D5D"/>
              </a:buClr>
              <a:buSzPts val="1400"/>
              <a:buFont typeface="Arial"/>
              <a:buChar char="•"/>
            </a:pPr>
            <a:r>
              <a:rPr lang="en-US" sz="1800" b="0" i="0" u="none" strike="noStrike" cap="none" dirty="0">
                <a:solidFill>
                  <a:srgbClr val="5D5D5D"/>
                </a:solidFill>
                <a:latin typeface="Arial"/>
                <a:ea typeface="Arial"/>
                <a:cs typeface="Arial"/>
                <a:sym typeface="Arial"/>
              </a:rPr>
              <a:t>Srinivasa Narasimhan</a:t>
            </a:r>
            <a:endParaRPr sz="1800" b="0" i="0" u="none" strike="noStrike" cap="none" dirty="0">
              <a:solidFill>
                <a:srgbClr val="5D5D5D"/>
              </a:solidFill>
              <a:latin typeface="Arial"/>
              <a:ea typeface="Arial"/>
              <a:cs typeface="Arial"/>
              <a:sym typeface="Arial"/>
            </a:endParaRPr>
          </a:p>
          <a:p>
            <a:pPr marL="25400" marR="0" lvl="0" algn="l" rtl="0">
              <a:lnSpc>
                <a:spcPct val="100000"/>
              </a:lnSpc>
              <a:spcBef>
                <a:spcPts val="600"/>
              </a:spcBef>
              <a:spcAft>
                <a:spcPts val="0"/>
              </a:spcAft>
              <a:buClr>
                <a:srgbClr val="5D5D5D"/>
              </a:buClr>
              <a:buSzPts val="1400"/>
            </a:pPr>
            <a:endParaRPr sz="1200" b="0" i="0" u="none" strike="noStrike" cap="none" dirty="0">
              <a:solidFill>
                <a:srgbClr val="000000"/>
              </a:solidFill>
              <a:latin typeface="Arial"/>
              <a:ea typeface="Arial"/>
              <a:cs typeface="Arial"/>
              <a:sym typeface="Arial"/>
            </a:endParaRPr>
          </a:p>
        </p:txBody>
      </p:sp>
      <p:sp>
        <p:nvSpPr>
          <p:cNvPr id="281" name="Google Shape;281;p26"/>
          <p:cNvSpPr txBox="1"/>
          <p:nvPr/>
        </p:nvSpPr>
        <p:spPr>
          <a:xfrm>
            <a:off x="7207961" y="2311147"/>
            <a:ext cx="3157800" cy="2442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5D5D5D"/>
                </a:solidFill>
                <a:latin typeface="Arial"/>
                <a:ea typeface="Arial"/>
                <a:cs typeface="Arial"/>
                <a:sym typeface="Arial"/>
              </a:rPr>
              <a:t>Courtesy Faculty (‘Other’)</a:t>
            </a:r>
            <a:endParaRPr sz="1500" b="0" i="0" u="none" strike="noStrike" cap="none">
              <a:solidFill>
                <a:srgbClr val="000000"/>
              </a:solidFill>
              <a:latin typeface="Arial"/>
              <a:ea typeface="Arial"/>
              <a:cs typeface="Arial"/>
              <a:sym typeface="Arial"/>
            </a:endParaRPr>
          </a:p>
        </p:txBody>
      </p:sp>
      <p:sp>
        <p:nvSpPr>
          <p:cNvPr id="282" name="Google Shape;282;p26"/>
          <p:cNvSpPr txBox="1"/>
          <p:nvPr/>
        </p:nvSpPr>
        <p:spPr>
          <a:xfrm>
            <a:off x="7207942" y="2692403"/>
            <a:ext cx="2454300" cy="720710"/>
          </a:xfrm>
          <a:prstGeom prst="rect">
            <a:avLst/>
          </a:prstGeom>
          <a:noFill/>
          <a:ln>
            <a:noFill/>
          </a:ln>
        </p:spPr>
        <p:txBody>
          <a:bodyPr spcFirstLastPara="1" wrap="square" lIns="0" tIns="88900" rIns="0" bIns="0" anchor="t" anchorCtr="0">
            <a:spAutoFit/>
          </a:bodyPr>
          <a:lstStyle/>
          <a:p>
            <a:pPr marL="355600" marR="0" lvl="0" indent="-330200" algn="l" rtl="0">
              <a:lnSpc>
                <a:spcPct val="100000"/>
              </a:lnSpc>
              <a:spcBef>
                <a:spcPts val="0"/>
              </a:spcBef>
              <a:spcAft>
                <a:spcPts val="0"/>
              </a:spcAft>
              <a:buClr>
                <a:srgbClr val="5D5D5D"/>
              </a:buClr>
              <a:buSzPts val="1400"/>
              <a:buFont typeface="Arial"/>
              <a:buChar char="•"/>
            </a:pPr>
            <a:r>
              <a:rPr lang="en-US" sz="1800" b="0" i="0" u="none" strike="noStrike" cap="none" dirty="0" err="1">
                <a:solidFill>
                  <a:srgbClr val="5D5D5D"/>
                </a:solidFill>
                <a:latin typeface="Arial"/>
                <a:ea typeface="Arial"/>
                <a:cs typeface="Arial"/>
                <a:sym typeface="Arial"/>
              </a:rPr>
              <a:t>Farnam</a:t>
            </a:r>
            <a:r>
              <a:rPr lang="en-US" sz="1800" b="0" i="0" u="none" strike="noStrike" cap="none" dirty="0">
                <a:solidFill>
                  <a:srgbClr val="5D5D5D"/>
                </a:solidFill>
                <a:latin typeface="Arial"/>
                <a:ea typeface="Arial"/>
                <a:cs typeface="Arial"/>
                <a:sym typeface="Arial"/>
              </a:rPr>
              <a:t> </a:t>
            </a:r>
            <a:r>
              <a:rPr lang="en-US" sz="1800" b="0" i="0" u="none" strike="noStrike" cap="none" dirty="0" err="1">
                <a:solidFill>
                  <a:srgbClr val="5D5D5D"/>
                </a:solidFill>
                <a:latin typeface="Arial"/>
                <a:ea typeface="Arial"/>
                <a:cs typeface="Arial"/>
                <a:sym typeface="Arial"/>
              </a:rPr>
              <a:t>Jahanian</a:t>
            </a:r>
            <a:endParaRPr sz="1800" b="0" i="0" u="none" strike="noStrike" cap="none" dirty="0">
              <a:solidFill>
                <a:srgbClr val="000000"/>
              </a:solidFill>
              <a:latin typeface="Arial"/>
              <a:ea typeface="Arial"/>
              <a:cs typeface="Arial"/>
              <a:sym typeface="Arial"/>
            </a:endParaRPr>
          </a:p>
          <a:p>
            <a:pPr marL="25400" marR="0" lvl="0" algn="l" rtl="0">
              <a:lnSpc>
                <a:spcPct val="100000"/>
              </a:lnSpc>
              <a:spcBef>
                <a:spcPts val="600"/>
              </a:spcBef>
              <a:spcAft>
                <a:spcPts val="0"/>
              </a:spcAft>
              <a:buClr>
                <a:srgbClr val="5D5D5D"/>
              </a:buClr>
              <a:buSzPts val="1400"/>
            </a:pPr>
            <a:endParaRPr sz="1800" b="0" i="0" u="none" strike="noStrike" cap="none" dirty="0">
              <a:solidFill>
                <a:srgbClr val="000000"/>
              </a:solidFill>
              <a:latin typeface="Arial"/>
              <a:ea typeface="Arial"/>
              <a:cs typeface="Arial"/>
              <a:sym typeface="Arial"/>
            </a:endParaRPr>
          </a:p>
        </p:txBody>
      </p:sp>
      <p:sp>
        <p:nvSpPr>
          <p:cNvPr id="283" name="Google Shape;283;p26"/>
          <p:cNvSpPr txBox="1"/>
          <p:nvPr/>
        </p:nvSpPr>
        <p:spPr>
          <a:xfrm>
            <a:off x="2353945" y="6021377"/>
            <a:ext cx="7308300" cy="2583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FF0000"/>
                </a:solidFill>
                <a:latin typeface="Calibri"/>
                <a:ea typeface="Calibri"/>
                <a:cs typeface="Calibri"/>
                <a:sym typeface="Calibri"/>
              </a:rPr>
              <a:t>NOTE: Updates to be added to Canvas course with accompanying announcement.</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2320825" y="2712200"/>
            <a:ext cx="7334400" cy="690600"/>
          </a:xfrm>
          <a:prstGeom prst="rect">
            <a:avLst/>
          </a:prstGeom>
          <a:noFill/>
          <a:ln>
            <a:noFill/>
          </a:ln>
        </p:spPr>
        <p:txBody>
          <a:bodyPr spcFirstLastPara="1" wrap="square" lIns="0" tIns="13325" rIns="0" bIns="0" anchor="t" anchorCtr="0">
            <a:spAutoFit/>
          </a:bodyPr>
          <a:lstStyle/>
          <a:p>
            <a:pPr marL="254634" marR="5080" lvl="0" indent="-242568" algn="l" rtl="0">
              <a:lnSpc>
                <a:spcPct val="100000"/>
              </a:lnSpc>
              <a:spcBef>
                <a:spcPts val="0"/>
              </a:spcBef>
              <a:spcAft>
                <a:spcPts val="0"/>
              </a:spcAft>
              <a:buSzPts val="1400"/>
              <a:buNone/>
            </a:pPr>
            <a:r>
              <a:rPr lang="en-US" sz="4400">
                <a:solidFill>
                  <a:srgbClr val="FFFFFF"/>
                </a:solidFill>
              </a:rPr>
              <a:t>Oral Exam and Presentation</a:t>
            </a:r>
            <a:endParaRPr sz="4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Exam modes</a:t>
            </a:r>
            <a:endParaRPr/>
          </a:p>
        </p:txBody>
      </p:sp>
      <p:sp>
        <p:nvSpPr>
          <p:cNvPr id="294" name="Google Shape;294;p2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29</a:t>
            </a:fld>
            <a:endParaRPr/>
          </a:p>
        </p:txBody>
      </p:sp>
      <p:sp>
        <p:nvSpPr>
          <p:cNvPr id="295" name="Google Shape;295;p28"/>
          <p:cNvSpPr txBox="1"/>
          <p:nvPr/>
        </p:nvSpPr>
        <p:spPr>
          <a:xfrm>
            <a:off x="2426975" y="2553025"/>
            <a:ext cx="9021000" cy="2834740"/>
          </a:xfrm>
          <a:prstGeom prst="rect">
            <a:avLst/>
          </a:prstGeom>
          <a:noFill/>
          <a:ln>
            <a:noFill/>
          </a:ln>
        </p:spPr>
        <p:txBody>
          <a:bodyPr spcFirstLastPara="1" wrap="square" lIns="0" tIns="13325" rIns="0" bIns="0" anchor="t" anchorCtr="0">
            <a:spAutoFit/>
          </a:bodyPr>
          <a:lstStyle/>
          <a:p>
            <a:pPr marL="469900" marR="148590" lvl="0" indent="-457833" algn="l" rtl="0">
              <a:lnSpc>
                <a:spcPct val="100000"/>
              </a:lnSpc>
              <a:spcBef>
                <a:spcPts val="0"/>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Student and 1-3 faculty committee members on-campus; perhaps some committee members participate remotely via Zoom.</a:t>
            </a:r>
            <a:endParaRPr sz="1400" b="0" i="0" u="none" strike="noStrike" cap="none" dirty="0">
              <a:solidFill>
                <a:srgbClr val="000000"/>
              </a:solidFill>
              <a:latin typeface="Arial"/>
              <a:ea typeface="Arial"/>
              <a:cs typeface="Arial"/>
              <a:sym typeface="Arial"/>
            </a:endParaRPr>
          </a:p>
          <a:p>
            <a:pPr marL="469266" marR="148590" lvl="0" indent="-457200" algn="l" rtl="0">
              <a:lnSpc>
                <a:spcPct val="100000"/>
              </a:lnSpc>
              <a:spcBef>
                <a:spcPts val="105"/>
              </a:spcBef>
              <a:spcAft>
                <a:spcPts val="0"/>
              </a:spcAft>
              <a:buClr>
                <a:srgbClr val="000000"/>
              </a:buClr>
              <a:buSzPts val="2000"/>
              <a:buFont typeface="+mj-lt"/>
              <a:buAutoNum type="arabicPeriod"/>
            </a:pPr>
            <a:endParaRPr sz="2000" b="0" i="0" u="none" strike="noStrike" cap="none" dirty="0">
              <a:solidFill>
                <a:srgbClr val="5D5D5D"/>
              </a:solidFill>
              <a:latin typeface="Arial"/>
              <a:ea typeface="Arial"/>
              <a:cs typeface="Arial"/>
              <a:sym typeface="Arial"/>
            </a:endParaRPr>
          </a:p>
          <a:p>
            <a:pPr marL="469265" marR="148590" lvl="0" indent="-457200" algn="l" rtl="0">
              <a:lnSpc>
                <a:spcPct val="100000"/>
              </a:lnSpc>
              <a:spcBef>
                <a:spcPts val="105"/>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Only in rare cases - Student on-campus with all committee members participating remotely via Zoom.</a:t>
            </a:r>
            <a:endParaRPr sz="1400" b="0" i="0" u="none" strike="noStrike" cap="none" dirty="0">
              <a:solidFill>
                <a:srgbClr val="000000"/>
              </a:solidFill>
              <a:latin typeface="Arial"/>
              <a:ea typeface="Arial"/>
              <a:cs typeface="Arial"/>
              <a:sym typeface="Arial"/>
            </a:endParaRPr>
          </a:p>
          <a:p>
            <a:pPr marL="469266" marR="148590" lvl="0" indent="-457200" algn="l" rtl="0">
              <a:lnSpc>
                <a:spcPct val="100000"/>
              </a:lnSpc>
              <a:spcBef>
                <a:spcPts val="105"/>
              </a:spcBef>
              <a:spcAft>
                <a:spcPts val="0"/>
              </a:spcAft>
              <a:buClr>
                <a:srgbClr val="000000"/>
              </a:buClr>
              <a:buSzPts val="2000"/>
              <a:buFont typeface="+mj-lt"/>
              <a:buAutoNum type="arabicPeriod"/>
            </a:pPr>
            <a:endParaRPr sz="2000" b="0" i="0" u="none" strike="noStrike" cap="none" dirty="0">
              <a:solidFill>
                <a:srgbClr val="5D5D5D"/>
              </a:solidFill>
              <a:latin typeface="Arial"/>
              <a:ea typeface="Arial"/>
              <a:cs typeface="Arial"/>
              <a:sym typeface="Arial"/>
            </a:endParaRPr>
          </a:p>
          <a:p>
            <a:pPr marL="457200" marR="148590" lvl="0" indent="-457200" algn="l" rtl="0">
              <a:lnSpc>
                <a:spcPct val="100000"/>
              </a:lnSpc>
              <a:spcBef>
                <a:spcPts val="105"/>
              </a:spcBef>
              <a:spcAft>
                <a:spcPts val="0"/>
              </a:spcAft>
              <a:buClr>
                <a:srgbClr val="000000"/>
              </a:buClr>
              <a:buSzPts val="2000"/>
              <a:buFont typeface="+mj-lt"/>
              <a:buAutoNum type="arabicPeriod"/>
            </a:pPr>
            <a:r>
              <a:rPr lang="en-US" sz="2000" b="0" i="0" u="none" strike="noStrike" cap="none" dirty="0">
                <a:solidFill>
                  <a:srgbClr val="5D5D5D"/>
                </a:solidFill>
                <a:latin typeface="Arial"/>
                <a:ea typeface="Arial"/>
                <a:cs typeface="Arial"/>
                <a:sym typeface="Arial"/>
              </a:rPr>
              <a:t>Fully virtual with student and faculty committee participating from off-campus locations. Contingency plan </a:t>
            </a:r>
            <a:r>
              <a:rPr lang="en-US" sz="2000" b="1" i="0" u="none" strike="noStrike" cap="none" dirty="0">
                <a:solidFill>
                  <a:srgbClr val="5D5D5D"/>
                </a:solidFill>
                <a:latin typeface="Arial"/>
                <a:ea typeface="Arial"/>
                <a:cs typeface="Arial"/>
                <a:sym typeface="Arial"/>
              </a:rPr>
              <a:t>ONLY</a:t>
            </a:r>
            <a:r>
              <a:rPr lang="en-US" sz="2000" b="0" i="0" u="none" strike="noStrike" cap="none" dirty="0">
                <a:solidFill>
                  <a:srgbClr val="5D5D5D"/>
                </a:solidFill>
                <a:latin typeface="Arial"/>
                <a:ea typeface="Arial"/>
                <a:cs typeface="Arial"/>
                <a:sym typeface="Arial"/>
              </a:rPr>
              <a:t> for campus posture change or health reasons (e.g., self-quarantining, medical accommodation)</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379343" y="763858"/>
            <a:ext cx="3681600" cy="1121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Before we begin…</a:t>
            </a:r>
            <a:endParaRPr/>
          </a:p>
        </p:txBody>
      </p:sp>
      <p:sp>
        <p:nvSpPr>
          <p:cNvPr id="117" name="Google Shape;117;p3"/>
          <p:cNvSpPr txBox="1"/>
          <p:nvPr/>
        </p:nvSpPr>
        <p:spPr>
          <a:xfrm>
            <a:off x="2379343" y="6328075"/>
            <a:ext cx="141605" cy="301625"/>
          </a:xfrm>
          <a:prstGeom prst="rect">
            <a:avLst/>
          </a:prstGeom>
          <a:noFill/>
          <a:ln>
            <a:noFill/>
          </a:ln>
        </p:spPr>
        <p:txBody>
          <a:bodyPr spcFirstLastPara="1" wrap="square" lIns="0" tIns="260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38383"/>
                </a:solidFill>
                <a:latin typeface="Arial"/>
                <a:ea typeface="Arial"/>
                <a:cs typeface="Arial"/>
                <a:sym typeface="Arial"/>
              </a:rPr>
              <a:t>3</a:t>
            </a:r>
            <a:endParaRPr sz="1600" b="0" i="0" u="none" strike="noStrike" cap="none">
              <a:solidFill>
                <a:srgbClr val="000000"/>
              </a:solidFill>
              <a:latin typeface="Arial"/>
              <a:ea typeface="Arial"/>
              <a:cs typeface="Arial"/>
              <a:sym typeface="Arial"/>
            </a:endParaRPr>
          </a:p>
        </p:txBody>
      </p:sp>
      <p:sp>
        <p:nvSpPr>
          <p:cNvPr id="118" name="Google Shape;118;p3"/>
          <p:cNvSpPr txBox="1"/>
          <p:nvPr/>
        </p:nvSpPr>
        <p:spPr>
          <a:xfrm>
            <a:off x="2379342" y="2826826"/>
            <a:ext cx="9203100" cy="2894400"/>
          </a:xfrm>
          <a:prstGeom prst="rect">
            <a:avLst/>
          </a:prstGeom>
          <a:noFill/>
          <a:ln>
            <a:noFill/>
          </a:ln>
        </p:spPr>
        <p:txBody>
          <a:bodyPr spcFirstLastPara="1" wrap="square" lIns="0" tIns="13325" rIns="0" bIns="0" anchor="t" anchorCtr="0">
            <a:spAutoFit/>
          </a:bodyPr>
          <a:lstStyle/>
          <a:p>
            <a:pPr marL="12700" marR="238759"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D5D5D"/>
                </a:solidFill>
                <a:latin typeface="Arial"/>
                <a:ea typeface="Arial"/>
                <a:cs typeface="Arial"/>
                <a:sym typeface="Arial"/>
              </a:rPr>
              <a:t>This presentation serves as an overview of the Qual Exam Process</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3400"/>
              <a:buFont typeface="Arial"/>
              <a:buNone/>
            </a:pPr>
            <a:endParaRPr sz="3400" b="0" i="0" u="none" strike="noStrike" cap="none" dirty="0">
              <a:solidFill>
                <a:srgbClr val="000000"/>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To best prepare for exam, you must:</a:t>
            </a:r>
            <a:endParaRPr sz="1900" b="0" i="0" u="none" strike="noStrike" cap="none" dirty="0">
              <a:solidFill>
                <a:srgbClr val="000000"/>
              </a:solidFill>
              <a:latin typeface="Arial"/>
              <a:ea typeface="Arial"/>
              <a:cs typeface="Arial"/>
              <a:sym typeface="Arial"/>
            </a:endParaRPr>
          </a:p>
          <a:p>
            <a:pPr marL="355600" marR="5080" lvl="0" indent="-342900" algn="l" rtl="0">
              <a:lnSpc>
                <a:spcPct val="107894"/>
              </a:lnSpc>
              <a:spcBef>
                <a:spcPts val="2035"/>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Watch the </a:t>
            </a:r>
            <a:r>
              <a:rPr lang="en-US" sz="1900" dirty="0">
                <a:solidFill>
                  <a:srgbClr val="5D5D5D"/>
                </a:solidFill>
              </a:rPr>
              <a:t>Spring</a:t>
            </a:r>
            <a:r>
              <a:rPr lang="en-US" sz="1900" b="0" i="0" u="none" strike="noStrike" cap="none" dirty="0">
                <a:solidFill>
                  <a:srgbClr val="5D5D5D"/>
                </a:solidFill>
                <a:latin typeface="Arial"/>
                <a:ea typeface="Arial"/>
                <a:cs typeface="Arial"/>
                <a:sym typeface="Arial"/>
              </a:rPr>
              <a:t> 2024 recording and presentation slides available on the ECE Qual Exam webpage.</a:t>
            </a:r>
            <a:endParaRPr sz="1900" b="0" i="0" u="none" strike="noStrike" cap="none" dirty="0">
              <a:solidFill>
                <a:srgbClr val="000000"/>
              </a:solidFill>
              <a:latin typeface="Arial"/>
              <a:ea typeface="Arial"/>
              <a:cs typeface="Arial"/>
              <a:sym typeface="Arial"/>
            </a:endParaRPr>
          </a:p>
          <a:p>
            <a:pPr marL="355600" marR="1035050" lvl="0" indent="-342900" algn="l" rtl="0">
              <a:lnSpc>
                <a:spcPct val="107894"/>
              </a:lnSpc>
              <a:spcBef>
                <a:spcPts val="1995"/>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Reference Canvas Qual Exam course for deadlines, reminders, announcements, etc.</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Exam modes, cont’d</a:t>
            </a:r>
            <a:endParaRPr/>
          </a:p>
        </p:txBody>
      </p:sp>
      <p:sp>
        <p:nvSpPr>
          <p:cNvPr id="301" name="Google Shape;301;p2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30</a:t>
            </a:fld>
            <a:endParaRPr/>
          </a:p>
        </p:txBody>
      </p:sp>
      <p:sp>
        <p:nvSpPr>
          <p:cNvPr id="302" name="Google Shape;302;p29"/>
          <p:cNvSpPr txBox="1">
            <a:spLocks noGrp="1"/>
          </p:cNvSpPr>
          <p:nvPr>
            <p:ph type="body" idx="1"/>
          </p:nvPr>
        </p:nvSpPr>
        <p:spPr>
          <a:xfrm>
            <a:off x="1524637" y="2527719"/>
            <a:ext cx="9142724" cy="3103879"/>
          </a:xfrm>
          <a:prstGeom prst="rect">
            <a:avLst/>
          </a:prstGeom>
          <a:noFill/>
          <a:ln>
            <a:noFill/>
          </a:ln>
        </p:spPr>
        <p:txBody>
          <a:bodyPr spcFirstLastPara="1" wrap="square" lIns="0" tIns="47625" rIns="0" bIns="0" anchor="t" anchorCtr="0">
            <a:spAutoFit/>
          </a:bodyPr>
          <a:lstStyle/>
          <a:p>
            <a:pPr marL="1261745" marR="530225" lvl="0" indent="-347980" algn="l" rtl="0">
              <a:lnSpc>
                <a:spcPct val="108000"/>
              </a:lnSpc>
              <a:spcBef>
                <a:spcPts val="0"/>
              </a:spcBef>
              <a:spcAft>
                <a:spcPts val="0"/>
              </a:spcAft>
              <a:buClr>
                <a:srgbClr val="5D5D5D"/>
              </a:buClr>
              <a:buSzPts val="2000"/>
              <a:buFont typeface="Arial"/>
              <a:buChar char="•"/>
            </a:pPr>
            <a:r>
              <a:rPr lang="en-US"/>
              <a:t>Default mode: Student conducts exam on-campus in conference room</a:t>
            </a:r>
            <a:endParaRPr/>
          </a:p>
          <a:p>
            <a:pPr marL="1261745" marR="5080" lvl="0" indent="-347980" algn="l" rtl="0">
              <a:lnSpc>
                <a:spcPct val="108000"/>
              </a:lnSpc>
              <a:spcBef>
                <a:spcPts val="1200"/>
              </a:spcBef>
              <a:spcAft>
                <a:spcPts val="0"/>
              </a:spcAft>
              <a:buClr>
                <a:srgbClr val="5D5D5D"/>
              </a:buClr>
              <a:buSzPts val="2000"/>
              <a:buFont typeface="Arial"/>
              <a:buChar char="•"/>
            </a:pPr>
            <a:r>
              <a:rPr lang="en-US"/>
              <a:t>Prepare to conduct exam with at least 1 faculty member participating remotely.</a:t>
            </a:r>
            <a:endParaRPr/>
          </a:p>
          <a:p>
            <a:pPr marL="1261745" marR="145415" lvl="0" indent="-347980" algn="l" rtl="0">
              <a:lnSpc>
                <a:spcPct val="108000"/>
              </a:lnSpc>
              <a:spcBef>
                <a:spcPts val="1200"/>
              </a:spcBef>
              <a:spcAft>
                <a:spcPts val="0"/>
              </a:spcAft>
              <a:buClr>
                <a:srgbClr val="5D5D5D"/>
              </a:buClr>
              <a:buSzPts val="2000"/>
              <a:buFont typeface="Arial"/>
              <a:buChar char="•"/>
            </a:pPr>
            <a:r>
              <a:rPr lang="en-US"/>
              <a:t>Virtual qual exams has increased scheduling flexibility with faculty to serve on exam committees, thereby increasing the odds of most- preferred faculty on application included on committee</a:t>
            </a:r>
            <a:endParaRPr/>
          </a:p>
          <a:p>
            <a:pPr marL="1261745" marR="57785" lvl="0" indent="-347980" algn="l" rtl="0">
              <a:lnSpc>
                <a:spcPct val="108000"/>
              </a:lnSpc>
              <a:spcBef>
                <a:spcPts val="1200"/>
              </a:spcBef>
              <a:spcAft>
                <a:spcPts val="0"/>
              </a:spcAft>
              <a:buClr>
                <a:srgbClr val="5D5D5D"/>
              </a:buClr>
              <a:buSzPts val="2000"/>
              <a:buFont typeface="Arial"/>
              <a:buChar char="•"/>
            </a:pPr>
            <a:r>
              <a:rPr lang="en-US"/>
              <a:t>Over 4 semesters of virtual quals, technology has not been cited as a major factor in exam outcome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0"/>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Needed technology</a:t>
            </a:r>
            <a:endParaRPr/>
          </a:p>
        </p:txBody>
      </p:sp>
      <p:sp>
        <p:nvSpPr>
          <p:cNvPr id="308" name="Google Shape;308;p3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31</a:t>
            </a:fld>
            <a:endParaRPr/>
          </a:p>
        </p:txBody>
      </p:sp>
      <p:sp>
        <p:nvSpPr>
          <p:cNvPr id="309" name="Google Shape;309;p30"/>
          <p:cNvSpPr txBox="1"/>
          <p:nvPr/>
        </p:nvSpPr>
        <p:spPr>
          <a:xfrm>
            <a:off x="2426968" y="2553017"/>
            <a:ext cx="8237220" cy="2616835"/>
          </a:xfrm>
          <a:prstGeom prst="rect">
            <a:avLst/>
          </a:prstGeom>
          <a:noFill/>
          <a:ln>
            <a:noFill/>
          </a:ln>
        </p:spPr>
        <p:txBody>
          <a:bodyPr spcFirstLastPara="1" wrap="square" lIns="0" tIns="13325" rIns="0" bIns="0" anchor="t" anchorCtr="0">
            <a:spAutoFit/>
          </a:bodyPr>
          <a:lstStyle/>
          <a:p>
            <a:pPr marL="360045" marR="508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Critical: A touchscreen device and functional stylus is required for the exam.</a:t>
            </a:r>
            <a:endParaRPr sz="2000" b="0" i="0" u="none" strike="noStrike" cap="none">
              <a:solidFill>
                <a:srgbClr val="000000"/>
              </a:solidFill>
              <a:latin typeface="Arial"/>
              <a:ea typeface="Arial"/>
              <a:cs typeface="Arial"/>
              <a:sym typeface="Arial"/>
            </a:endParaRPr>
          </a:p>
          <a:p>
            <a:pPr marL="360045" marR="398145" lvl="0" indent="-347980" algn="l" rtl="0">
              <a:lnSpc>
                <a:spcPct val="100000"/>
              </a:lnSpc>
              <a:spcBef>
                <a:spcPts val="12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Any device/stylus combination will do. An iPad/Pencil combination works well with Zoom’s native Apple screen share feature.</a:t>
            </a:r>
            <a:endParaRPr sz="2000" b="0" i="0" u="none" strike="noStrike" cap="none">
              <a:solidFill>
                <a:srgbClr val="000000"/>
              </a:solidFill>
              <a:latin typeface="Arial"/>
              <a:ea typeface="Arial"/>
              <a:cs typeface="Arial"/>
              <a:sym typeface="Arial"/>
            </a:endParaRPr>
          </a:p>
          <a:p>
            <a:pPr marL="360045" marR="0" lvl="0" indent="-347980" algn="l" rtl="0">
              <a:lnSpc>
                <a:spcPct val="100000"/>
              </a:lnSpc>
              <a:spcBef>
                <a:spcPts val="119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Talk with your advisor if you need to purchase or borrow technology.</a:t>
            </a:r>
            <a:endParaRPr sz="2000" b="0" i="0" u="none" strike="noStrike" cap="none">
              <a:solidFill>
                <a:srgbClr val="000000"/>
              </a:solidFill>
              <a:latin typeface="Arial"/>
              <a:ea typeface="Arial"/>
              <a:cs typeface="Arial"/>
              <a:sym typeface="Arial"/>
            </a:endParaRPr>
          </a:p>
          <a:p>
            <a:pPr marL="360045" marR="626745" lvl="0" indent="-347980" algn="l" rtl="0">
              <a:lnSpc>
                <a:spcPct val="100000"/>
              </a:lnSpc>
              <a:spcBef>
                <a:spcPts val="12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Recommended setup: laptop for camera and presentation, plus tablet for whiteboarding</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4780298" y="3047500"/>
            <a:ext cx="30465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Resources</a:t>
            </a:r>
            <a:endParaRPr sz="4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p:nvPr/>
        </p:nvSpPr>
        <p:spPr>
          <a:xfrm>
            <a:off x="2396018" y="6352483"/>
            <a:ext cx="257175"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38383"/>
                </a:solidFill>
                <a:latin typeface="Arial"/>
                <a:ea typeface="Arial"/>
                <a:cs typeface="Arial"/>
                <a:sym typeface="Arial"/>
              </a:rPr>
              <a:t>32</a:t>
            </a:r>
            <a:endParaRPr sz="1600" b="0" i="0" u="none" strike="noStrike" cap="none">
              <a:solidFill>
                <a:srgbClr val="000000"/>
              </a:solidFill>
              <a:latin typeface="Arial"/>
              <a:ea typeface="Arial"/>
              <a:cs typeface="Arial"/>
              <a:sym typeface="Arial"/>
            </a:endParaRPr>
          </a:p>
        </p:txBody>
      </p:sp>
      <p:sp>
        <p:nvSpPr>
          <p:cNvPr id="320" name="Google Shape;320;p32"/>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Qual resources</a:t>
            </a:r>
            <a:endParaRPr/>
          </a:p>
        </p:txBody>
      </p:sp>
      <p:sp>
        <p:nvSpPr>
          <p:cNvPr id="321" name="Google Shape;321;p32"/>
          <p:cNvSpPr txBox="1"/>
          <p:nvPr/>
        </p:nvSpPr>
        <p:spPr>
          <a:xfrm>
            <a:off x="2426968" y="2553017"/>
            <a:ext cx="7400400" cy="1757400"/>
          </a:xfrm>
          <a:prstGeom prst="rect">
            <a:avLst/>
          </a:prstGeom>
          <a:noFill/>
          <a:ln>
            <a:noFill/>
          </a:ln>
        </p:spPr>
        <p:txBody>
          <a:bodyPr spcFirstLastPara="1" wrap="square" lIns="0" tIns="13325"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sng" strike="noStrike" cap="none">
                <a:solidFill>
                  <a:srgbClr val="00337E"/>
                </a:solidFill>
                <a:latin typeface="Arial"/>
                <a:ea typeface="Arial"/>
                <a:cs typeface="Arial"/>
                <a:sym typeface="Arial"/>
                <a:hlinkClick r:id="rId3">
                  <a:extLst>
                    <a:ext uri="{A12FA001-AC4F-418D-AE19-62706E023703}">
                      <ahyp:hlinkClr xmlns:ahyp="http://schemas.microsoft.com/office/drawing/2018/hyperlinkcolor" val="tx"/>
                    </a:ext>
                  </a:extLst>
                </a:hlinkClick>
              </a:rPr>
              <a:t>Qual declaration application portal</a:t>
            </a:r>
            <a:endParaRPr sz="2000" b="0" i="0" u="none" strike="noStrike" cap="none">
              <a:solidFill>
                <a:srgbClr val="000000"/>
              </a:solidFill>
              <a:latin typeface="Arial"/>
              <a:ea typeface="Arial"/>
              <a:cs typeface="Arial"/>
              <a:sym typeface="Arial"/>
            </a:endParaRPr>
          </a:p>
          <a:p>
            <a:pPr marL="360045" marR="0" lvl="0" indent="-347980" algn="l" rtl="0">
              <a:lnSpc>
                <a:spcPct val="100000"/>
              </a:lnSpc>
              <a:spcBef>
                <a:spcPts val="2000"/>
              </a:spcBef>
              <a:spcAft>
                <a:spcPts val="0"/>
              </a:spcAft>
              <a:buClr>
                <a:srgbClr val="5D5D5D"/>
              </a:buClr>
              <a:buSzPts val="2000"/>
              <a:buFont typeface="Arial"/>
              <a:buChar char="•"/>
            </a:pPr>
            <a:r>
              <a:rPr lang="en-US" sz="2000" b="0" i="0" u="sng" strike="noStrike" cap="none">
                <a:solidFill>
                  <a:srgbClr val="00337E"/>
                </a:solidFill>
                <a:latin typeface="Arial"/>
                <a:ea typeface="Arial"/>
                <a:cs typeface="Arial"/>
                <a:sym typeface="Arial"/>
                <a:hlinkClick r:id="rId4">
                  <a:extLst>
                    <a:ext uri="{A12FA001-AC4F-418D-AE19-62706E023703}">
                      <ahyp:hlinkClr xmlns:ahyp="http://schemas.microsoft.com/office/drawing/2018/hyperlinkcolor" val="tx"/>
                    </a:ext>
                  </a:extLst>
                </a:hlinkClick>
              </a:rPr>
              <a:t>ECE qual exam webpage</a:t>
            </a:r>
            <a:r>
              <a:rPr lang="en-US" sz="2000" b="0" i="0" u="none" strike="noStrike" cap="none">
                <a:solidFill>
                  <a:srgbClr val="5D5D5D"/>
                </a:solidFill>
                <a:latin typeface="Arial"/>
                <a:ea typeface="Arial"/>
                <a:cs typeface="Arial"/>
                <a:sym typeface="Arial"/>
              </a:rPr>
              <a:t>, includes important dates/deadlines</a:t>
            </a:r>
            <a:endParaRPr sz="2000" b="0" i="0" u="none" strike="noStrike" cap="none">
              <a:solidFill>
                <a:srgbClr val="000000"/>
              </a:solidFill>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b="0" i="0" u="sng" strike="noStrike" cap="none">
                <a:solidFill>
                  <a:srgbClr val="00337E"/>
                </a:solidFill>
                <a:latin typeface="Arial"/>
                <a:ea typeface="Arial"/>
                <a:cs typeface="Arial"/>
                <a:sym typeface="Arial"/>
                <a:hlinkClick r:id="rId5">
                  <a:extLst>
                    <a:ext uri="{A12FA001-AC4F-418D-AE19-62706E023703}">
                      <ahyp:hlinkClr xmlns:ahyp="http://schemas.microsoft.com/office/drawing/2018/hyperlinkcolor" val="tx"/>
                    </a:ext>
                  </a:extLst>
                </a:hlinkClick>
              </a:rPr>
              <a:t>EGO qual webpage</a:t>
            </a:r>
            <a:r>
              <a:rPr lang="en-US" sz="2000" b="0" i="0" u="none" strike="noStrike" cap="none">
                <a:solidFill>
                  <a:srgbClr val="5D5D5D"/>
                </a:solidFill>
                <a:latin typeface="Arial"/>
                <a:ea typeface="Arial"/>
                <a:cs typeface="Arial"/>
                <a:sym typeface="Arial"/>
              </a:rPr>
              <a:t>, includes mentoring sessions, practice talk signup, templates, etc.</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4524274" y="3047500"/>
            <a:ext cx="35949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ADDENDUM</a:t>
            </a:r>
            <a:endParaRPr sz="4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Exam format</a:t>
            </a:r>
            <a:endParaRPr/>
          </a:p>
        </p:txBody>
      </p:sp>
      <p:sp>
        <p:nvSpPr>
          <p:cNvPr id="332" name="Google Shape;332;p3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35</a:t>
            </a:fld>
            <a:endParaRPr/>
          </a:p>
        </p:txBody>
      </p:sp>
      <p:sp>
        <p:nvSpPr>
          <p:cNvPr id="333" name="Google Shape;333;p34"/>
          <p:cNvSpPr txBox="1"/>
          <p:nvPr/>
        </p:nvSpPr>
        <p:spPr>
          <a:xfrm>
            <a:off x="2426968" y="2553017"/>
            <a:ext cx="7962265" cy="2414270"/>
          </a:xfrm>
          <a:prstGeom prst="rect">
            <a:avLst/>
          </a:prstGeom>
          <a:noFill/>
          <a:ln>
            <a:noFill/>
          </a:ln>
        </p:spPr>
        <p:txBody>
          <a:bodyPr spcFirstLastPara="1" wrap="square" lIns="0" tIns="13325"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Oral presentation: 30 minutes</a:t>
            </a:r>
            <a:endParaRPr sz="2000" b="0" i="0" u="none" strike="noStrike" cap="none">
              <a:solidFill>
                <a:srgbClr val="000000"/>
              </a:solidFill>
              <a:latin typeface="Arial"/>
              <a:ea typeface="Arial"/>
              <a:cs typeface="Arial"/>
              <a:sym typeface="Arial"/>
            </a:endParaRPr>
          </a:p>
          <a:p>
            <a:pPr marL="736600" marR="0" lvl="1" indent="-267335" algn="l" rtl="0">
              <a:lnSpc>
                <a:spcPct val="100000"/>
              </a:lnSpc>
              <a:spcBef>
                <a:spcPts val="1595"/>
              </a:spcBef>
              <a:spcAft>
                <a:spcPts val="0"/>
              </a:spcAft>
              <a:buClr>
                <a:srgbClr val="5D5D5D"/>
              </a:buClr>
              <a:buSzPts val="2000"/>
              <a:buFont typeface="Arial"/>
              <a:buChar char="•"/>
            </a:pPr>
            <a:r>
              <a:rPr lang="en-US" sz="2000" b="0" i="1" u="none" strike="noStrike" cap="none">
                <a:solidFill>
                  <a:srgbClr val="5D5D5D"/>
                </a:solidFill>
                <a:latin typeface="Calibri"/>
                <a:ea typeface="Calibri"/>
                <a:cs typeface="Calibri"/>
                <a:sym typeface="Calibri"/>
              </a:rPr>
              <a:t>You talk first, about your work, from prepared slides</a:t>
            </a:r>
            <a:endParaRPr sz="2000" b="0" i="0" u="none" strike="noStrike" cap="none">
              <a:solidFill>
                <a:srgbClr val="000000"/>
              </a:solidFill>
              <a:latin typeface="Calibri"/>
              <a:ea typeface="Calibri"/>
              <a:cs typeface="Calibri"/>
              <a:sym typeface="Calibri"/>
            </a:endParaRPr>
          </a:p>
          <a:p>
            <a:pPr marL="0" marR="0" lvl="1" indent="0" algn="l" rtl="0">
              <a:lnSpc>
                <a:spcPct val="100000"/>
              </a:lnSpc>
              <a:spcBef>
                <a:spcPts val="60"/>
              </a:spcBef>
              <a:spcAft>
                <a:spcPts val="0"/>
              </a:spcAft>
              <a:buClr>
                <a:srgbClr val="5D5D5D"/>
              </a:buClr>
              <a:buSzPts val="2900"/>
              <a:buFont typeface="Arial"/>
              <a:buNone/>
            </a:pPr>
            <a:endParaRPr sz="2900" b="0" i="0" u="none" strike="noStrike" cap="none">
              <a:solidFill>
                <a:srgbClr val="000000"/>
              </a:solidFill>
              <a:latin typeface="Calibri"/>
              <a:ea typeface="Calibri"/>
              <a:cs typeface="Calibri"/>
              <a:sym typeface="Calibri"/>
            </a:endParaRPr>
          </a:p>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Committee questions: 90 minutes</a:t>
            </a:r>
            <a:endParaRPr sz="2000" b="0" i="0" u="none" strike="noStrike" cap="none">
              <a:solidFill>
                <a:srgbClr val="000000"/>
              </a:solidFill>
              <a:latin typeface="Arial"/>
              <a:ea typeface="Arial"/>
              <a:cs typeface="Arial"/>
              <a:sym typeface="Arial"/>
            </a:endParaRPr>
          </a:p>
          <a:p>
            <a:pPr marL="736600" marR="5080" lvl="1" indent="-267335" algn="l" rtl="0">
              <a:lnSpc>
                <a:spcPct val="100000"/>
              </a:lnSpc>
              <a:spcBef>
                <a:spcPts val="1605"/>
              </a:spcBef>
              <a:spcAft>
                <a:spcPts val="0"/>
              </a:spcAft>
              <a:buClr>
                <a:srgbClr val="5D5D5D"/>
              </a:buClr>
              <a:buSzPts val="2000"/>
              <a:buFont typeface="Arial"/>
              <a:buChar char="•"/>
            </a:pPr>
            <a:r>
              <a:rPr lang="en-US" sz="2000" b="0" i="1" u="none" strike="noStrike" cap="none">
                <a:solidFill>
                  <a:srgbClr val="5D5D5D"/>
                </a:solidFill>
                <a:latin typeface="Calibri"/>
                <a:ea typeface="Calibri"/>
                <a:cs typeface="Calibri"/>
                <a:sym typeface="Calibri"/>
              </a:rPr>
              <a:t>Questions from your 3 faculty members, about your area, the technical background papers, your review paper, basic background</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Committee: composition</a:t>
            </a:r>
            <a:endParaRPr/>
          </a:p>
        </p:txBody>
      </p:sp>
      <p:sp>
        <p:nvSpPr>
          <p:cNvPr id="339" name="Google Shape;339;p3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36</a:t>
            </a:fld>
            <a:endParaRPr/>
          </a:p>
        </p:txBody>
      </p:sp>
      <p:sp>
        <p:nvSpPr>
          <p:cNvPr id="340" name="Google Shape;340;p35"/>
          <p:cNvSpPr txBox="1"/>
          <p:nvPr/>
        </p:nvSpPr>
        <p:spPr>
          <a:xfrm>
            <a:off x="2426968" y="2718480"/>
            <a:ext cx="8262620" cy="2058035"/>
          </a:xfrm>
          <a:prstGeom prst="rect">
            <a:avLst/>
          </a:prstGeom>
          <a:noFill/>
          <a:ln>
            <a:noFill/>
          </a:ln>
        </p:spPr>
        <p:txBody>
          <a:bodyPr spcFirstLastPara="1" wrap="square" lIns="0" tIns="13325"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3 faculty chosen by GSC that understand (roughly) your area</a:t>
            </a:r>
            <a:endParaRPr sz="2000" b="0" i="0" u="none" strike="noStrike" cap="none">
              <a:solidFill>
                <a:srgbClr val="000000"/>
              </a:solidFill>
              <a:latin typeface="Arial"/>
              <a:ea typeface="Arial"/>
              <a:cs typeface="Arial"/>
              <a:sym typeface="Arial"/>
            </a:endParaRPr>
          </a:p>
          <a:p>
            <a:pPr marL="360045" marR="92710" lvl="0" indent="-347980" algn="l" rtl="0">
              <a:lnSpc>
                <a:spcPct val="100000"/>
              </a:lnSpc>
              <a:spcBef>
                <a:spcPts val="20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Committee reads 3 background papers and review paper in advance of exam</a:t>
            </a:r>
            <a:endParaRPr sz="2000" b="0" i="0" u="none" strike="noStrike" cap="none">
              <a:solidFill>
                <a:srgbClr val="000000"/>
              </a:solidFill>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NOTE</a:t>
            </a:r>
            <a:r>
              <a:rPr lang="en-US" sz="2000" b="0" i="1" u="none" strike="noStrike" cap="none">
                <a:solidFill>
                  <a:srgbClr val="5D5D5D"/>
                </a:solidFill>
                <a:latin typeface="Calibri"/>
                <a:ea typeface="Calibri"/>
                <a:cs typeface="Calibri"/>
                <a:sym typeface="Calibri"/>
              </a:rPr>
              <a:t>: </a:t>
            </a:r>
            <a:r>
              <a:rPr lang="en-US" sz="2000" b="0" i="0" u="none" strike="noStrike" cap="none">
                <a:solidFill>
                  <a:srgbClr val="5D5D5D"/>
                </a:solidFill>
                <a:latin typeface="Arial"/>
                <a:ea typeface="Arial"/>
                <a:cs typeface="Arial"/>
                <a:sym typeface="Arial"/>
              </a:rPr>
              <a:t>Exam is not about general breadth—it’s all about this area and these papers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Timeline policy</a:t>
            </a:r>
            <a:endParaRPr/>
          </a:p>
        </p:txBody>
      </p:sp>
      <p:sp>
        <p:nvSpPr>
          <p:cNvPr id="346" name="Google Shape;346;p3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37</a:t>
            </a:fld>
            <a:endParaRPr/>
          </a:p>
        </p:txBody>
      </p:sp>
      <p:sp>
        <p:nvSpPr>
          <p:cNvPr id="347" name="Google Shape;347;p36"/>
          <p:cNvSpPr txBox="1"/>
          <p:nvPr/>
        </p:nvSpPr>
        <p:spPr>
          <a:xfrm>
            <a:off x="2401526" y="2501201"/>
            <a:ext cx="8069580" cy="2881045"/>
          </a:xfrm>
          <a:prstGeom prst="rect">
            <a:avLst/>
          </a:prstGeom>
          <a:noFill/>
          <a:ln>
            <a:noFill/>
          </a:ln>
        </p:spPr>
        <p:txBody>
          <a:bodyPr spcFirstLastPara="1" wrap="square" lIns="0" tIns="69850" rIns="0" bIns="0" anchor="t" anchorCtr="0">
            <a:spAutoFit/>
          </a:bodyPr>
          <a:lstStyle/>
          <a:p>
            <a:pPr marL="385445" marR="601345" lvl="0" indent="-347980" algn="l" rtl="0">
              <a:lnSpc>
                <a:spcPct val="80000"/>
              </a:lnSpc>
              <a:spcBef>
                <a:spcPts val="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Must attempt exam by 4</a:t>
            </a:r>
            <a:r>
              <a:rPr lang="en-US" sz="1875" b="0" i="0" u="none" strike="noStrike" cap="none" baseline="30000" dirty="0">
                <a:solidFill>
                  <a:srgbClr val="5D5D5D"/>
                </a:solidFill>
                <a:latin typeface="Arial"/>
                <a:ea typeface="Arial"/>
                <a:cs typeface="Arial"/>
                <a:sym typeface="Arial"/>
              </a:rPr>
              <a:t>th </a:t>
            </a:r>
            <a:r>
              <a:rPr lang="en-US" sz="1900" b="0" i="0" u="none" strike="noStrike" cap="none" dirty="0">
                <a:solidFill>
                  <a:srgbClr val="5D5D5D"/>
                </a:solidFill>
                <a:latin typeface="Arial"/>
                <a:ea typeface="Arial"/>
                <a:cs typeface="Arial"/>
                <a:sym typeface="Arial"/>
              </a:rPr>
              <a:t>academic semester, though possible to attempt earlier</a:t>
            </a:r>
            <a:endParaRPr sz="1900" b="0" i="0" u="none" strike="noStrike" cap="none" dirty="0">
              <a:solidFill>
                <a:srgbClr val="000000"/>
              </a:solidFill>
              <a:latin typeface="Arial"/>
              <a:ea typeface="Arial"/>
              <a:cs typeface="Arial"/>
              <a:sym typeface="Arial"/>
            </a:endParaRPr>
          </a:p>
          <a:p>
            <a:pPr marL="385445" marR="0" lvl="0" indent="-347980" algn="l" rtl="0">
              <a:lnSpc>
                <a:spcPct val="100000"/>
              </a:lnSpc>
              <a:spcBef>
                <a:spcPts val="155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Must pass exam by 5</a:t>
            </a:r>
            <a:r>
              <a:rPr lang="en-US" sz="1875" b="0" i="0" u="none" strike="noStrike" cap="none" baseline="30000" dirty="0">
                <a:solidFill>
                  <a:srgbClr val="5D5D5D"/>
                </a:solidFill>
                <a:latin typeface="Arial"/>
                <a:ea typeface="Arial"/>
                <a:cs typeface="Arial"/>
                <a:sym typeface="Arial"/>
              </a:rPr>
              <a:t>th </a:t>
            </a:r>
            <a:r>
              <a:rPr lang="en-US" sz="1900" b="0" i="0" u="none" strike="noStrike" cap="none" dirty="0">
                <a:solidFill>
                  <a:srgbClr val="5D5D5D"/>
                </a:solidFill>
                <a:latin typeface="Arial"/>
                <a:ea typeface="Arial"/>
                <a:cs typeface="Arial"/>
                <a:sym typeface="Arial"/>
              </a:rPr>
              <a:t>academic semester</a:t>
            </a:r>
            <a:endParaRPr sz="1900" b="0" i="0" u="none" strike="noStrike" cap="none" dirty="0">
              <a:solidFill>
                <a:srgbClr val="000000"/>
              </a:solidFill>
              <a:latin typeface="Arial"/>
              <a:ea typeface="Arial"/>
              <a:cs typeface="Arial"/>
              <a:sym typeface="Arial"/>
            </a:endParaRPr>
          </a:p>
          <a:p>
            <a:pPr marL="385445" marR="98425" lvl="0" indent="-347980" algn="l" rtl="0">
              <a:lnSpc>
                <a:spcPct val="80000"/>
              </a:lnSpc>
              <a:spcBef>
                <a:spcPts val="1989"/>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Failure after second attempt will require student to exit Ph.D. program or transition to the MS program</a:t>
            </a:r>
            <a:endParaRPr sz="1900" b="0" i="0" u="none" strike="noStrike" cap="none" dirty="0">
              <a:solidFill>
                <a:srgbClr val="000000"/>
              </a:solidFill>
              <a:latin typeface="Arial"/>
              <a:ea typeface="Arial"/>
              <a:cs typeface="Arial"/>
              <a:sym typeface="Arial"/>
            </a:endParaRPr>
          </a:p>
          <a:p>
            <a:pPr marL="385445" marR="0" lvl="0" indent="-347980" algn="l" rtl="0">
              <a:lnSpc>
                <a:spcPct val="100000"/>
              </a:lnSpc>
              <a:spcBef>
                <a:spcPts val="155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Recent pass rates (Fall 2018-Fall 2020):</a:t>
            </a:r>
            <a:endParaRPr sz="2050" b="0" i="0" u="none" strike="noStrike" cap="none" dirty="0">
              <a:solidFill>
                <a:srgbClr val="000000"/>
              </a:solidFill>
              <a:latin typeface="Arial"/>
              <a:ea typeface="Arial"/>
              <a:cs typeface="Arial"/>
              <a:sym typeface="Arial"/>
            </a:endParaRPr>
          </a:p>
          <a:p>
            <a:pPr marL="762000" marR="0" lvl="1" indent="-267335" algn="l" rtl="0">
              <a:lnSpc>
                <a:spcPct val="100000"/>
              </a:lnSpc>
              <a:spcBef>
                <a:spcPts val="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Total exams, n=62</a:t>
            </a:r>
            <a:endParaRPr sz="1900" b="0" i="0" u="none" strike="noStrike" cap="none" dirty="0">
              <a:solidFill>
                <a:srgbClr val="000000"/>
              </a:solidFill>
              <a:latin typeface="Arial"/>
              <a:ea typeface="Arial"/>
              <a:cs typeface="Arial"/>
              <a:sym typeface="Arial"/>
            </a:endParaRPr>
          </a:p>
          <a:p>
            <a:pPr marL="762000" marR="0" lvl="1" indent="-267335" algn="l" rtl="0">
              <a:lnSpc>
                <a:spcPct val="100000"/>
              </a:lnSpc>
              <a:spcBef>
                <a:spcPts val="310"/>
              </a:spcBef>
              <a:spcAft>
                <a:spcPts val="0"/>
              </a:spcAft>
              <a:buClr>
                <a:srgbClr val="5D5D5D"/>
              </a:buClr>
              <a:buSzPts val="1900"/>
              <a:buFont typeface="Arial"/>
              <a:buChar char="•"/>
            </a:pPr>
            <a:r>
              <a:rPr lang="en-US" sz="1900" b="0" i="0" u="none" strike="noStrike" cap="none" dirty="0">
                <a:solidFill>
                  <a:srgbClr val="5D5D5D"/>
                </a:solidFill>
                <a:latin typeface="Arial"/>
                <a:ea typeface="Arial"/>
                <a:cs typeface="Arial"/>
                <a:sym typeface="Arial"/>
              </a:rPr>
              <a:t>81% first attempt; 100% by second attempt (some retakes due F21)</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Evaluation criteria on faculty grading sheet</a:t>
            </a:r>
            <a:endParaRPr/>
          </a:p>
        </p:txBody>
      </p:sp>
      <p:sp>
        <p:nvSpPr>
          <p:cNvPr id="353" name="Google Shape;353;p3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38</a:t>
            </a:fld>
            <a:endParaRPr/>
          </a:p>
        </p:txBody>
      </p:sp>
      <p:sp>
        <p:nvSpPr>
          <p:cNvPr id="354" name="Google Shape;354;p37"/>
          <p:cNvSpPr txBox="1"/>
          <p:nvPr/>
        </p:nvSpPr>
        <p:spPr>
          <a:xfrm>
            <a:off x="2426967" y="2527719"/>
            <a:ext cx="7453630" cy="2738120"/>
          </a:xfrm>
          <a:prstGeom prst="rect">
            <a:avLst/>
          </a:prstGeom>
          <a:noFill/>
          <a:ln>
            <a:noFill/>
          </a:ln>
        </p:spPr>
        <p:txBody>
          <a:bodyPr spcFirstLastPara="1" wrap="square" lIns="0" tIns="73650"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Demonstrates Oral Communications Skills</a:t>
            </a:r>
            <a:endParaRPr sz="2000" b="0" i="0" u="none" strike="noStrike" cap="none">
              <a:solidFill>
                <a:srgbClr val="000000"/>
              </a:solidFill>
              <a:latin typeface="Arial"/>
              <a:ea typeface="Arial"/>
              <a:cs typeface="Arial"/>
              <a:sym typeface="Arial"/>
            </a:endParaRPr>
          </a:p>
          <a:p>
            <a:pPr marL="360045" marR="5080" lvl="0" indent="0" algn="l" rtl="0">
              <a:lnSpc>
                <a:spcPct val="120000"/>
              </a:lnSpc>
              <a:spcBef>
                <a:spcPts val="0"/>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(e.g. comfortable having student present at a conference in an understandable way?)</a:t>
            </a:r>
            <a:endParaRPr sz="2000" b="0" i="0" u="none" strike="noStrike" cap="none">
              <a:solidFill>
                <a:srgbClr val="000000"/>
              </a:solidFill>
              <a:latin typeface="Arial"/>
              <a:ea typeface="Arial"/>
              <a:cs typeface="Arial"/>
              <a:sym typeface="Arial"/>
            </a:endParaRPr>
          </a:p>
          <a:p>
            <a:pPr marL="360045" marR="475615" lvl="0" indent="-347980" algn="l" rtl="0">
              <a:lnSpc>
                <a:spcPct val="120000"/>
              </a:lnSpc>
              <a:spcBef>
                <a:spcPts val="6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Demonstrates Written Communication Skills (communicates problem, approach and results in writing?)</a:t>
            </a:r>
            <a:endParaRPr sz="2000" b="0" i="0" u="none" strike="noStrike" cap="none">
              <a:solidFill>
                <a:srgbClr val="000000"/>
              </a:solidFill>
              <a:latin typeface="Arial"/>
              <a:ea typeface="Arial"/>
              <a:cs typeface="Arial"/>
              <a:sym typeface="Arial"/>
            </a:endParaRPr>
          </a:p>
          <a:p>
            <a:pPr marL="360045" marR="2445385" lvl="0" indent="-347980" algn="l" rtl="0">
              <a:lnSpc>
                <a:spcPct val="120000"/>
              </a:lnSpc>
              <a:spcBef>
                <a:spcPts val="6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Demonstrates Ability to Interpret Results (either their own or others)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sz="3300"/>
              <a:t>Evaluation criteria on faculty grading sheet, cont’d</a:t>
            </a:r>
            <a:endParaRPr sz="3300"/>
          </a:p>
        </p:txBody>
      </p:sp>
      <p:sp>
        <p:nvSpPr>
          <p:cNvPr id="360" name="Google Shape;360;p3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39</a:t>
            </a:fld>
            <a:endParaRPr/>
          </a:p>
        </p:txBody>
      </p:sp>
      <p:sp>
        <p:nvSpPr>
          <p:cNvPr id="361" name="Google Shape;361;p38"/>
          <p:cNvSpPr txBox="1">
            <a:spLocks noGrp="1"/>
          </p:cNvSpPr>
          <p:nvPr>
            <p:ph type="body" idx="1"/>
          </p:nvPr>
        </p:nvSpPr>
        <p:spPr>
          <a:xfrm>
            <a:off x="1524637" y="2527719"/>
            <a:ext cx="9142724" cy="3103879"/>
          </a:xfrm>
          <a:prstGeom prst="rect">
            <a:avLst/>
          </a:prstGeom>
          <a:noFill/>
          <a:ln>
            <a:noFill/>
          </a:ln>
        </p:spPr>
        <p:txBody>
          <a:bodyPr spcFirstLastPara="1" wrap="square" lIns="0" tIns="73650" rIns="0" bIns="0" anchor="t" anchorCtr="0">
            <a:spAutoFit/>
          </a:bodyPr>
          <a:lstStyle/>
          <a:p>
            <a:pPr marL="1261745" lvl="0" indent="-347980" algn="l" rtl="0">
              <a:lnSpc>
                <a:spcPct val="100000"/>
              </a:lnSpc>
              <a:spcBef>
                <a:spcPts val="0"/>
              </a:spcBef>
              <a:spcAft>
                <a:spcPts val="0"/>
              </a:spcAft>
              <a:buClr>
                <a:srgbClr val="5D5D5D"/>
              </a:buClr>
              <a:buSzPts val="2000"/>
              <a:buFont typeface="Arial"/>
              <a:buChar char="•"/>
            </a:pPr>
            <a:r>
              <a:rPr lang="en-US"/>
              <a:t>Demonstrates Breadth of Knowledge</a:t>
            </a:r>
            <a:endParaRPr/>
          </a:p>
          <a:p>
            <a:pPr marL="1261745" lvl="0" indent="0" algn="l" rtl="0">
              <a:lnSpc>
                <a:spcPct val="100000"/>
              </a:lnSpc>
              <a:spcBef>
                <a:spcPts val="480"/>
              </a:spcBef>
              <a:spcAft>
                <a:spcPts val="0"/>
              </a:spcAft>
              <a:buSzPts val="1400"/>
              <a:buNone/>
            </a:pPr>
            <a:r>
              <a:rPr lang="en-US"/>
              <a:t>(understands the bigger picture and concepts </a:t>
            </a:r>
            <a:r>
              <a:rPr lang="en-US" i="1">
                <a:latin typeface="Calibri"/>
                <a:ea typeface="Calibri"/>
                <a:cs typeface="Calibri"/>
                <a:sym typeface="Calibri"/>
              </a:rPr>
              <a:t>related to his/her work</a:t>
            </a:r>
            <a:r>
              <a:rPr lang="en-US"/>
              <a:t>?)</a:t>
            </a:r>
            <a:endParaRPr/>
          </a:p>
          <a:p>
            <a:pPr marL="1261745" lvl="0" indent="-347980" algn="l" rtl="0">
              <a:lnSpc>
                <a:spcPct val="100000"/>
              </a:lnSpc>
              <a:spcBef>
                <a:spcPts val="1080"/>
              </a:spcBef>
              <a:spcAft>
                <a:spcPts val="0"/>
              </a:spcAft>
              <a:buClr>
                <a:srgbClr val="5D5D5D"/>
              </a:buClr>
              <a:buSzPts val="2000"/>
              <a:buFont typeface="Arial"/>
              <a:buChar char="•"/>
            </a:pPr>
            <a:r>
              <a:rPr lang="en-US"/>
              <a:t>Demonstrates Depth of Knowledge</a:t>
            </a:r>
            <a:endParaRPr/>
          </a:p>
          <a:p>
            <a:pPr marL="1261745" lvl="0" indent="0" algn="l" rtl="0">
              <a:lnSpc>
                <a:spcPct val="100000"/>
              </a:lnSpc>
              <a:spcBef>
                <a:spcPts val="480"/>
              </a:spcBef>
              <a:spcAft>
                <a:spcPts val="0"/>
              </a:spcAft>
              <a:buSzPts val="1400"/>
              <a:buNone/>
            </a:pPr>
            <a:r>
              <a:rPr lang="en-US"/>
              <a:t>(has deep understanding of concepts and details </a:t>
            </a:r>
            <a:r>
              <a:rPr lang="en-US" i="1">
                <a:latin typeface="Calibri"/>
                <a:ea typeface="Calibri"/>
                <a:cs typeface="Calibri"/>
                <a:sym typeface="Calibri"/>
              </a:rPr>
              <a:t>in his/her area</a:t>
            </a:r>
            <a:r>
              <a:rPr lang="en-US"/>
              <a:t>?)</a:t>
            </a:r>
            <a:endParaRPr/>
          </a:p>
          <a:p>
            <a:pPr marL="1261745" marR="1348740" lvl="0" indent="-347980" algn="l" rtl="0">
              <a:lnSpc>
                <a:spcPct val="120000"/>
              </a:lnSpc>
              <a:spcBef>
                <a:spcPts val="600"/>
              </a:spcBef>
              <a:spcAft>
                <a:spcPts val="0"/>
              </a:spcAft>
              <a:buClr>
                <a:srgbClr val="5D5D5D"/>
              </a:buClr>
              <a:buSzPts val="2000"/>
              <a:buFont typeface="Arial"/>
              <a:buChar char="•"/>
            </a:pPr>
            <a:r>
              <a:rPr lang="en-US"/>
              <a:t>Demonstrates Critical Thinking and Problem-Solving Skills (applies principles and knowledge to probe deeper, understands trade-offs/fallacies/insights?</a:t>
            </a:r>
            <a:endParaRPr/>
          </a:p>
          <a:p>
            <a:pPr marL="1261110" lvl="0" indent="0" algn="l" rtl="0">
              <a:lnSpc>
                <a:spcPct val="100000"/>
              </a:lnSpc>
              <a:spcBef>
                <a:spcPts val="475"/>
              </a:spcBef>
              <a:spcAft>
                <a:spcPts val="0"/>
              </a:spcAft>
              <a:buSzPts val="1400"/>
              <a:buNone/>
            </a:pPr>
            <a:r>
              <a:rPr lang="en-US"/>
              <a:t>finds solutions applying scientific or engineering skills?)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3 Big Takeaways</a:t>
            </a:r>
            <a:endParaRPr/>
          </a:p>
        </p:txBody>
      </p:sp>
      <p:sp>
        <p:nvSpPr>
          <p:cNvPr id="124" name="Google Shape;124;p4"/>
          <p:cNvSpPr txBox="1"/>
          <p:nvPr/>
        </p:nvSpPr>
        <p:spPr>
          <a:xfrm>
            <a:off x="2511842" y="6338529"/>
            <a:ext cx="141605" cy="301625"/>
          </a:xfrm>
          <a:prstGeom prst="rect">
            <a:avLst/>
          </a:prstGeom>
          <a:noFill/>
          <a:ln>
            <a:noFill/>
          </a:ln>
        </p:spPr>
        <p:txBody>
          <a:bodyPr spcFirstLastPara="1" wrap="square" lIns="0" tIns="260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38383"/>
                </a:solidFill>
                <a:latin typeface="Arial"/>
                <a:ea typeface="Arial"/>
                <a:cs typeface="Arial"/>
                <a:sym typeface="Arial"/>
              </a:rPr>
              <a:t>4</a:t>
            </a:r>
            <a:endParaRPr sz="1600" b="0" i="0" u="none" strike="noStrike" cap="none">
              <a:solidFill>
                <a:srgbClr val="000000"/>
              </a:solidFill>
              <a:latin typeface="Arial"/>
              <a:ea typeface="Arial"/>
              <a:cs typeface="Arial"/>
              <a:sym typeface="Arial"/>
            </a:endParaRPr>
          </a:p>
        </p:txBody>
      </p:sp>
      <p:sp>
        <p:nvSpPr>
          <p:cNvPr id="125" name="Google Shape;125;p4"/>
          <p:cNvSpPr txBox="1"/>
          <p:nvPr/>
        </p:nvSpPr>
        <p:spPr>
          <a:xfrm>
            <a:off x="2438168" y="2163541"/>
            <a:ext cx="7969200" cy="3296400"/>
          </a:xfrm>
          <a:prstGeom prst="rect">
            <a:avLst/>
          </a:prstGeom>
          <a:noFill/>
          <a:ln>
            <a:noFill/>
          </a:ln>
        </p:spPr>
        <p:txBody>
          <a:bodyPr spcFirstLastPara="1" wrap="square" lIns="0" tIns="13325" rIns="0" bIns="0" anchor="t" anchorCtr="0">
            <a:spAutoFit/>
          </a:bodyPr>
          <a:lstStyle/>
          <a:p>
            <a:pPr marL="469900" marR="5080" lvl="0" indent="-457833" algn="l" rtl="0">
              <a:lnSpc>
                <a:spcPct val="100000"/>
              </a:lnSpc>
              <a:spcBef>
                <a:spcPts val="0"/>
              </a:spcBef>
              <a:spcAft>
                <a:spcPts val="0"/>
              </a:spcAft>
              <a:buClr>
                <a:srgbClr val="5D5D5D"/>
              </a:buClr>
              <a:buSzPts val="2000"/>
              <a:buFont typeface="Arial"/>
              <a:buAutoNum type="arabicPeriod"/>
            </a:pPr>
            <a:r>
              <a:rPr lang="en-US" sz="2000" b="0" i="0" u="sng" strike="noStrike" cap="none" dirty="0">
                <a:solidFill>
                  <a:srgbClr val="5D5D5D"/>
                </a:solidFill>
                <a:latin typeface="Arial"/>
                <a:ea typeface="Arial"/>
                <a:cs typeface="Arial"/>
                <a:sym typeface="Arial"/>
              </a:rPr>
              <a:t>You</a:t>
            </a:r>
            <a:r>
              <a:rPr lang="en-US" sz="2000" b="0" i="0" u="none" strike="noStrike" cap="none" dirty="0">
                <a:solidFill>
                  <a:srgbClr val="5D5D5D"/>
                </a:solidFill>
                <a:latin typeface="Arial"/>
                <a:ea typeface="Arial"/>
                <a:cs typeface="Arial"/>
                <a:sym typeface="Arial"/>
              </a:rPr>
              <a:t> have control over many aspects of the qual exam experience, including the topic, background papers to be discussed, and (to some degree) the committee.</a:t>
            </a:r>
            <a:endParaRPr sz="2000" b="0" i="0" u="none" strike="noStrike" cap="none" dirty="0">
              <a:solidFill>
                <a:srgbClr val="000000"/>
              </a:solidFill>
              <a:latin typeface="Arial"/>
              <a:ea typeface="Arial"/>
              <a:cs typeface="Arial"/>
              <a:sym typeface="Arial"/>
            </a:endParaRPr>
          </a:p>
          <a:p>
            <a:pPr marL="469900" marR="461644" lvl="0" indent="-457833" algn="l" rtl="0">
              <a:lnSpc>
                <a:spcPct val="100000"/>
              </a:lnSpc>
              <a:spcBef>
                <a:spcPts val="2000"/>
              </a:spcBef>
              <a:spcAft>
                <a:spcPts val="0"/>
              </a:spcAft>
              <a:buClr>
                <a:srgbClr val="5D5D5D"/>
              </a:buClr>
              <a:buSzPts val="2000"/>
              <a:buFont typeface="Arial"/>
              <a:buAutoNum type="arabicPeriod"/>
            </a:pPr>
            <a:r>
              <a:rPr lang="en-US" sz="2000" dirty="0">
                <a:solidFill>
                  <a:srgbClr val="5D5D5D"/>
                </a:solidFill>
              </a:rPr>
              <a:t>Spring</a:t>
            </a:r>
            <a:r>
              <a:rPr lang="en-US" sz="2000" b="0" i="0" u="none" strike="noStrike" cap="none" dirty="0">
                <a:solidFill>
                  <a:srgbClr val="5D5D5D"/>
                </a:solidFill>
                <a:latin typeface="Arial"/>
                <a:ea typeface="Arial"/>
                <a:cs typeface="Arial"/>
                <a:sym typeface="Arial"/>
              </a:rPr>
              <a:t> 2024 exams will be </a:t>
            </a:r>
            <a:r>
              <a:rPr lang="en-US" sz="2000" b="0" i="0" u="sng" strike="noStrike" cap="none" dirty="0">
                <a:solidFill>
                  <a:srgbClr val="5D5D5D"/>
                </a:solidFill>
                <a:latin typeface="Arial"/>
                <a:ea typeface="Arial"/>
                <a:cs typeface="Arial"/>
                <a:sym typeface="Arial"/>
              </a:rPr>
              <a:t>in-person, on campus for students</a:t>
            </a:r>
            <a:r>
              <a:rPr lang="en-US" sz="2000" b="0" i="0" u="none" strike="noStrike" cap="none" dirty="0">
                <a:solidFill>
                  <a:srgbClr val="5D5D5D"/>
                </a:solidFill>
                <a:latin typeface="Arial"/>
                <a:ea typeface="Arial"/>
                <a:cs typeface="Arial"/>
                <a:sym typeface="Arial"/>
              </a:rPr>
              <a:t>. Under specific circumstances, faculty are allowed to attend qual exams remotely. Plan accordingly: arrange a laptop/desktop, tablet and stylus, headphones, etc.</a:t>
            </a:r>
            <a:endParaRPr sz="2000" b="0" i="0" u="none" strike="noStrike" cap="none" dirty="0">
              <a:solidFill>
                <a:srgbClr val="000000"/>
              </a:solidFill>
              <a:latin typeface="Arial"/>
              <a:ea typeface="Arial"/>
              <a:cs typeface="Arial"/>
              <a:sym typeface="Arial"/>
            </a:endParaRPr>
          </a:p>
          <a:p>
            <a:pPr marL="469265" marR="20320" lvl="0" indent="-457200" algn="l" rtl="0">
              <a:lnSpc>
                <a:spcPct val="100000"/>
              </a:lnSpc>
              <a:spcBef>
                <a:spcPts val="1995"/>
              </a:spcBef>
              <a:spcAft>
                <a:spcPts val="0"/>
              </a:spcAft>
              <a:buClr>
                <a:srgbClr val="5D5D5D"/>
              </a:buClr>
              <a:buSzPts val="2000"/>
              <a:buFont typeface="Arial"/>
              <a:buAutoNum type="arabicPeriod"/>
            </a:pPr>
            <a:r>
              <a:rPr lang="en-US" sz="2000" b="0" i="0" u="none" strike="noStrike" cap="none" dirty="0">
                <a:solidFill>
                  <a:srgbClr val="5D5D5D"/>
                </a:solidFill>
                <a:latin typeface="Arial"/>
                <a:ea typeface="Arial"/>
                <a:cs typeface="Arial"/>
                <a:sym typeface="Arial"/>
              </a:rPr>
              <a:t>Communication from Academic Affairs office sent via Canvas Qual Exam course</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Evaluation and decision meeting</a:t>
            </a:r>
            <a:endParaRPr/>
          </a:p>
        </p:txBody>
      </p:sp>
      <p:sp>
        <p:nvSpPr>
          <p:cNvPr id="367" name="Google Shape;367;p3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40</a:t>
            </a:fld>
            <a:endParaRPr/>
          </a:p>
        </p:txBody>
      </p:sp>
      <p:sp>
        <p:nvSpPr>
          <p:cNvPr id="368" name="Google Shape;368;p39"/>
          <p:cNvSpPr txBox="1"/>
          <p:nvPr/>
        </p:nvSpPr>
        <p:spPr>
          <a:xfrm>
            <a:off x="2426968" y="2553016"/>
            <a:ext cx="8241032" cy="2937343"/>
          </a:xfrm>
          <a:prstGeom prst="rect">
            <a:avLst/>
          </a:prstGeom>
          <a:noFill/>
          <a:ln>
            <a:noFill/>
          </a:ln>
        </p:spPr>
        <p:txBody>
          <a:bodyPr spcFirstLastPara="1" wrap="square" lIns="0" tIns="13325" rIns="0" bIns="0" anchor="t" anchorCtr="0">
            <a:spAutoFit/>
          </a:bodyPr>
          <a:lstStyle/>
          <a:p>
            <a:pPr marL="360045" marR="111125"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Qual outcomes are not decided until all faculty convene to discuss performances</a:t>
            </a:r>
            <a:endParaRPr sz="2000" b="0" i="0" u="none" strike="noStrike" cap="none">
              <a:solidFill>
                <a:srgbClr val="000000"/>
              </a:solidFill>
              <a:latin typeface="Arial"/>
              <a:ea typeface="Arial"/>
              <a:cs typeface="Arial"/>
              <a:sym typeface="Arial"/>
            </a:endParaRPr>
          </a:p>
          <a:p>
            <a:pPr marL="360045" marR="0" lvl="0" indent="-347980" algn="l" rtl="0">
              <a:lnSpc>
                <a:spcPct val="100000"/>
              </a:lnSpc>
              <a:spcBef>
                <a:spcPts val="200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Scores and feedback from qual exam committee considered</a:t>
            </a:r>
            <a:endParaRPr sz="2000" b="0" i="0" u="none" strike="noStrike" cap="none">
              <a:solidFill>
                <a:srgbClr val="000000"/>
              </a:solidFill>
              <a:latin typeface="Arial"/>
              <a:ea typeface="Arial"/>
              <a:cs typeface="Arial"/>
              <a:sym typeface="Arial"/>
            </a:endParaRPr>
          </a:p>
          <a:p>
            <a:pPr marL="360045" marR="484505" lvl="0" indent="-347980" algn="l" rtl="0">
              <a:lnSpc>
                <a:spcPct val="100000"/>
              </a:lnSpc>
              <a:spcBef>
                <a:spcPts val="199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Advisor is permitted to give appropriate feedback at the faculty meeting</a:t>
            </a:r>
            <a:endParaRPr sz="2000" b="0" i="0" u="none" strike="noStrike" cap="none">
              <a:solidFill>
                <a:srgbClr val="000000"/>
              </a:solidFill>
              <a:latin typeface="Arial"/>
              <a:ea typeface="Arial"/>
              <a:cs typeface="Arial"/>
              <a:sym typeface="Arial"/>
            </a:endParaRPr>
          </a:p>
          <a:p>
            <a:pPr marL="360045" marR="5080" lvl="0" indent="-347980" algn="l" rtl="0">
              <a:lnSpc>
                <a:spcPct val="100000"/>
              </a:lnSpc>
              <a:spcBef>
                <a:spcPts val="200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Final decision by vote of faculty &amp; students notified shortly thereafter by advisor (unofficially) and by the Academic Affairs office (officially)</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txBox="1">
            <a:spLocks noGrp="1"/>
          </p:cNvSpPr>
          <p:nvPr>
            <p:ph type="title"/>
          </p:nvPr>
        </p:nvSpPr>
        <p:spPr>
          <a:xfrm>
            <a:off x="4726953" y="3047500"/>
            <a:ext cx="36735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Next Steps</a:t>
            </a:r>
            <a:endParaRPr sz="4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1"/>
          <p:cNvSpPr txBox="1">
            <a:spLocks noGrp="1"/>
          </p:cNvSpPr>
          <p:nvPr>
            <p:ph type="title"/>
          </p:nvPr>
        </p:nvSpPr>
        <p:spPr>
          <a:xfrm>
            <a:off x="1853468" y="1139983"/>
            <a:ext cx="9901650" cy="662115"/>
          </a:xfrm>
          <a:prstGeom prst="rect">
            <a:avLst/>
          </a:prstGeom>
          <a:noFill/>
          <a:ln>
            <a:noFill/>
          </a:ln>
        </p:spPr>
        <p:txBody>
          <a:bodyPr spcFirstLastPara="1" wrap="square" lIns="0" tIns="12050" rIns="0" bIns="0" anchor="t" anchorCtr="0">
            <a:spAutoFit/>
          </a:bodyPr>
          <a:lstStyle/>
          <a:p>
            <a:pPr marL="576580" lvl="0" indent="0" algn="l" rtl="0">
              <a:lnSpc>
                <a:spcPct val="100000"/>
              </a:lnSpc>
              <a:spcBef>
                <a:spcPts val="0"/>
              </a:spcBef>
              <a:spcAft>
                <a:spcPts val="0"/>
              </a:spcAft>
              <a:buSzPts val="1400"/>
              <a:buNone/>
            </a:pPr>
            <a:r>
              <a:rPr lang="en-US" sz="3100"/>
              <a:t>Tips about declaration application</a:t>
            </a:r>
            <a:endParaRPr sz="3100"/>
          </a:p>
        </p:txBody>
      </p:sp>
      <p:sp>
        <p:nvSpPr>
          <p:cNvPr id="379" name="Google Shape;379;p41"/>
          <p:cNvSpPr txBox="1"/>
          <p:nvPr/>
        </p:nvSpPr>
        <p:spPr>
          <a:xfrm>
            <a:off x="2396018" y="2553017"/>
            <a:ext cx="8126095" cy="3911958"/>
          </a:xfrm>
          <a:prstGeom prst="rect">
            <a:avLst/>
          </a:prstGeom>
          <a:noFill/>
          <a:ln>
            <a:noFill/>
          </a:ln>
        </p:spPr>
        <p:txBody>
          <a:bodyPr spcFirstLastPara="1" wrap="square" lIns="0" tIns="13325" rIns="0" bIns="0" anchor="t" anchorCtr="0">
            <a:spAutoFit/>
          </a:bodyPr>
          <a:lstStyle/>
          <a:p>
            <a:pPr marL="390525" marR="5080" lvl="0" indent="-347980" algn="l" rtl="0">
              <a:lnSpc>
                <a:spcPct val="100000"/>
              </a:lnSpc>
              <a:spcBef>
                <a:spcPts val="0"/>
              </a:spcBef>
              <a:spcAft>
                <a:spcPts val="0"/>
              </a:spcAft>
              <a:buClr>
                <a:srgbClr val="5D5D5D"/>
              </a:buClr>
              <a:buSzPts val="2000"/>
              <a:buFont typeface="Arial"/>
              <a:buChar char="•"/>
            </a:pPr>
            <a:endParaRPr lang="en-US" sz="2000" dirty="0">
              <a:solidFill>
                <a:srgbClr val="5D5D5D"/>
              </a:solidFill>
            </a:endParaRPr>
          </a:p>
          <a:p>
            <a:pPr marL="390525" marR="5080" indent="-347980">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Login to application portal when it opens to </a:t>
            </a:r>
            <a:r>
              <a:rPr lang="en-US" sz="2000" b="1" i="0" u="none" strike="noStrike" cap="none" dirty="0">
                <a:solidFill>
                  <a:srgbClr val="5D5D5D"/>
                </a:solidFill>
                <a:latin typeface="Arial"/>
                <a:ea typeface="Arial"/>
                <a:cs typeface="Arial"/>
                <a:sym typeface="Arial"/>
              </a:rPr>
              <a:t>view available faculty</a:t>
            </a:r>
            <a:r>
              <a:rPr lang="en-US" sz="2000" b="0" i="0" u="none" strike="noStrike" cap="none" dirty="0">
                <a:solidFill>
                  <a:srgbClr val="5D5D5D"/>
                </a:solidFill>
                <a:latin typeface="Arial"/>
                <a:ea typeface="Arial"/>
                <a:cs typeface="Arial"/>
                <a:sym typeface="Arial"/>
              </a:rPr>
              <a:t>. Come back later to make selections and submit. </a:t>
            </a:r>
          </a:p>
          <a:p>
            <a:pPr marL="390525" marR="153035" lvl="0" indent="-347980" algn="l" rtl="0">
              <a:lnSpc>
                <a:spcPct val="100000"/>
              </a:lnSpc>
              <a:spcBef>
                <a:spcPts val="200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DO NOT take too long to make selections in application. Time-out issues will happen if you do not submit application quickly enough.</a:t>
            </a:r>
            <a:endParaRPr lang="en-US" sz="2000" b="0" i="0" u="none" strike="noStrike" cap="none" dirty="0">
              <a:solidFill>
                <a:srgbClr val="000000"/>
              </a:solidFill>
              <a:latin typeface="Arial"/>
              <a:ea typeface="Arial"/>
              <a:cs typeface="Arial"/>
              <a:sym typeface="Arial"/>
            </a:endParaRPr>
          </a:p>
          <a:p>
            <a:pPr marL="390525" marR="5080" lvl="0" indent="-347980" algn="l" rtl="0">
              <a:lnSpc>
                <a:spcPct val="100000"/>
              </a:lnSpc>
              <a:spcBef>
                <a:spcPts val="0"/>
              </a:spcBef>
              <a:spcAft>
                <a:spcPts val="0"/>
              </a:spcAft>
              <a:buClr>
                <a:srgbClr val="5D5D5D"/>
              </a:buClr>
              <a:buSzPts val="2000"/>
              <a:buFont typeface="Arial"/>
              <a:buChar char="•"/>
            </a:pPr>
            <a:endParaRPr lang="en-US" sz="2000" dirty="0">
              <a:solidFill>
                <a:srgbClr val="5D5D5D"/>
              </a:solidFill>
            </a:endParaRPr>
          </a:p>
          <a:p>
            <a:pPr marL="390525" marR="5080" lvl="0" indent="-347980" algn="l" rtl="0">
              <a:lnSpc>
                <a:spcPct val="100000"/>
              </a:lnSpc>
              <a:spcBef>
                <a:spcPts val="0"/>
              </a:spcBef>
              <a:spcAft>
                <a:spcPts val="0"/>
              </a:spcAft>
              <a:buClr>
                <a:srgbClr val="5D5D5D"/>
              </a:buClr>
              <a:buSzPts val="2000"/>
              <a:buFont typeface="Arial"/>
              <a:buChar char="•"/>
            </a:pPr>
            <a:r>
              <a:rPr lang="en-US" sz="2000" dirty="0">
                <a:solidFill>
                  <a:srgbClr val="5D5D5D"/>
                </a:solidFill>
              </a:rPr>
              <a:t>A</a:t>
            </a:r>
            <a:r>
              <a:rPr lang="en-US" sz="2000" b="0" i="0" u="none" strike="noStrike" cap="none" dirty="0">
                <a:solidFill>
                  <a:srgbClr val="5D5D5D"/>
                </a:solidFill>
                <a:latin typeface="Arial"/>
                <a:ea typeface="Arial"/>
                <a:cs typeface="Arial"/>
                <a:sym typeface="Arial"/>
              </a:rPr>
              <a:t>fter consulting faculty advisor and as soon as you are ready, submit your declaration application. </a:t>
            </a:r>
            <a:r>
              <a:rPr lang="en-US" sz="2000" b="1" dirty="0">
                <a:solidFill>
                  <a:srgbClr val="5D5D5D"/>
                </a:solidFill>
              </a:rPr>
              <a:t>You d</a:t>
            </a:r>
            <a:r>
              <a:rPr lang="en-US" sz="2000" b="1" i="0" u="none" strike="noStrike" cap="none" dirty="0">
                <a:solidFill>
                  <a:srgbClr val="5D5D5D"/>
                </a:solidFill>
                <a:latin typeface="Arial"/>
                <a:ea typeface="Arial"/>
                <a:cs typeface="Arial"/>
                <a:sym typeface="Arial"/>
              </a:rPr>
              <a:t>o not need to wait until the declaration deadline to submit.</a:t>
            </a:r>
            <a:endParaRPr sz="2000" b="1" i="0" u="none" strike="noStrike" cap="none" dirty="0">
              <a:solidFill>
                <a:srgbClr val="000000"/>
              </a:solidFill>
              <a:latin typeface="Arial"/>
              <a:ea typeface="Arial"/>
              <a:cs typeface="Arial"/>
              <a:sym typeface="Arial"/>
            </a:endParaRPr>
          </a:p>
          <a:p>
            <a:pPr marL="390525" marR="116839" lvl="0" indent="-347980" algn="l" rtl="0">
              <a:lnSpc>
                <a:spcPct val="100000"/>
              </a:lnSpc>
              <a:spcBef>
                <a:spcPts val="2005"/>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After submitting your declaration application, begin working on review paper ASAP.</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2"/>
          <p:cNvSpPr txBox="1">
            <a:spLocks noGrp="1"/>
          </p:cNvSpPr>
          <p:nvPr>
            <p:ph type="title"/>
          </p:nvPr>
        </p:nvSpPr>
        <p:spPr>
          <a:xfrm>
            <a:off x="5431047" y="3047500"/>
            <a:ext cx="17463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FAQs</a:t>
            </a:r>
            <a:endParaRPr sz="4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2353954" y="739500"/>
            <a:ext cx="1695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390" name="Google Shape;390;p4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44</a:t>
            </a:fld>
            <a:endParaRPr/>
          </a:p>
        </p:txBody>
      </p:sp>
      <p:sp>
        <p:nvSpPr>
          <p:cNvPr id="391" name="Google Shape;391;p43"/>
          <p:cNvSpPr txBox="1"/>
          <p:nvPr/>
        </p:nvSpPr>
        <p:spPr>
          <a:xfrm>
            <a:off x="2379342" y="2444243"/>
            <a:ext cx="407733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Do I have to give the talk on my Ph.D. research?</a:t>
            </a:r>
            <a:endParaRPr sz="2400" b="0" i="0" u="none" strike="noStrike" cap="none">
              <a:solidFill>
                <a:srgbClr val="000000"/>
              </a:solidFill>
              <a:latin typeface="Calibri"/>
              <a:ea typeface="Calibri"/>
              <a:cs typeface="Calibri"/>
              <a:sym typeface="Calibri"/>
            </a:endParaRPr>
          </a:p>
        </p:txBody>
      </p:sp>
      <p:sp>
        <p:nvSpPr>
          <p:cNvPr id="392" name="Google Shape;392;p43"/>
          <p:cNvSpPr txBox="1"/>
          <p:nvPr/>
        </p:nvSpPr>
        <p:spPr>
          <a:xfrm>
            <a:off x="7302036" y="2452979"/>
            <a:ext cx="4074795" cy="3014980"/>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5080" lvl="0" indent="-635" algn="l" rtl="0">
              <a:lnSpc>
                <a:spcPct val="108000"/>
              </a:lnSpc>
              <a:spcBef>
                <a:spcPts val="1080"/>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No. Your work may be related to your Ph.D. research, your prior M.S. research, or another research theme where you can demonstrate your depth and breadth to the committee.</a:t>
            </a:r>
            <a:endParaRPr sz="2000" b="0" i="0" u="none" strike="noStrike" cap="none">
              <a:solidFill>
                <a:srgbClr val="000000"/>
              </a:solidFill>
              <a:latin typeface="Arial"/>
              <a:ea typeface="Arial"/>
              <a:cs typeface="Arial"/>
              <a:sym typeface="Arial"/>
            </a:endParaRPr>
          </a:p>
          <a:p>
            <a:pPr marL="15240" marR="238125" lvl="0" indent="0" algn="l" rtl="0">
              <a:lnSpc>
                <a:spcPct val="108000"/>
              </a:lnSpc>
              <a:spcBef>
                <a:spcPts val="2005"/>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However, your Ph.D. or M.S. research is the most likely choice.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title"/>
          </p:nvPr>
        </p:nvSpPr>
        <p:spPr>
          <a:xfrm>
            <a:off x="2428277" y="771975"/>
            <a:ext cx="1480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398" name="Google Shape;398;p4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45</a:t>
            </a:fld>
            <a:endParaRPr/>
          </a:p>
        </p:txBody>
      </p:sp>
      <p:sp>
        <p:nvSpPr>
          <p:cNvPr id="399" name="Google Shape;399;p44"/>
          <p:cNvSpPr txBox="1"/>
          <p:nvPr/>
        </p:nvSpPr>
        <p:spPr>
          <a:xfrm>
            <a:off x="2379342" y="2444243"/>
            <a:ext cx="419481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Do I need to complete any of the Ph.D. breadth course requirements before I do the qual exam?</a:t>
            </a:r>
            <a:endParaRPr sz="2400" b="0" i="0" u="none" strike="noStrike" cap="none">
              <a:solidFill>
                <a:srgbClr val="000000"/>
              </a:solidFill>
              <a:latin typeface="Calibri"/>
              <a:ea typeface="Calibri"/>
              <a:cs typeface="Calibri"/>
              <a:sym typeface="Calibri"/>
            </a:endParaRPr>
          </a:p>
        </p:txBody>
      </p:sp>
      <p:sp>
        <p:nvSpPr>
          <p:cNvPr id="400" name="Google Shape;400;p44"/>
          <p:cNvSpPr txBox="1"/>
          <p:nvPr/>
        </p:nvSpPr>
        <p:spPr>
          <a:xfrm>
            <a:off x="7302036" y="2469724"/>
            <a:ext cx="4170679" cy="3125470"/>
          </a:xfrm>
          <a:prstGeom prst="rect">
            <a:avLst/>
          </a:prstGeom>
          <a:noFill/>
          <a:ln>
            <a:noFill/>
          </a:ln>
        </p:spPr>
        <p:txBody>
          <a:bodyPr spcFirstLastPara="1" wrap="square" lIns="0" tIns="984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0" lvl="0" indent="0" algn="l" rtl="0">
              <a:lnSpc>
                <a:spcPct val="107894"/>
              </a:lnSpc>
              <a:spcBef>
                <a:spcPts val="63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No. However, we strongly advise you</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to complete at least </a:t>
            </a:r>
            <a:r>
              <a:rPr lang="en-US" sz="1900" b="0" i="0" u="sng" strike="noStrike" cap="none">
                <a:solidFill>
                  <a:srgbClr val="5D5D5D"/>
                </a:solidFill>
                <a:latin typeface="Arial"/>
                <a:ea typeface="Arial"/>
                <a:cs typeface="Arial"/>
                <a:sym typeface="Arial"/>
              </a:rPr>
              <a:t>one</a:t>
            </a:r>
            <a:r>
              <a:rPr lang="en-US" sz="1900" b="0" i="0" u="none" strike="noStrike" cap="none">
                <a:solidFill>
                  <a:srgbClr val="5D5D5D"/>
                </a:solidFill>
                <a:latin typeface="Arial"/>
                <a:ea typeface="Arial"/>
                <a:cs typeface="Arial"/>
                <a:sym typeface="Arial"/>
              </a:rPr>
              <a:t> of the</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graduate breadth courses in your own</a:t>
            </a:r>
            <a:endParaRPr sz="1900" b="0" i="0" u="none" strike="noStrike" cap="none">
              <a:solidFill>
                <a:srgbClr val="000000"/>
              </a:solidFill>
              <a:latin typeface="Arial"/>
              <a:ea typeface="Arial"/>
              <a:cs typeface="Arial"/>
              <a:sym typeface="Arial"/>
            </a:endParaRPr>
          </a:p>
          <a:p>
            <a:pPr marL="15240" marR="201930" lvl="0" indent="0" algn="l" rtl="0">
              <a:lnSpc>
                <a:spcPct val="80000"/>
              </a:lnSpc>
              <a:spcBef>
                <a:spcPts val="229"/>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technical area before attempting the qual exam.</a:t>
            </a:r>
            <a:endParaRPr sz="1900" b="0" i="0" u="none" strike="noStrike" cap="none">
              <a:solidFill>
                <a:srgbClr val="000000"/>
              </a:solidFill>
              <a:latin typeface="Arial"/>
              <a:ea typeface="Arial"/>
              <a:cs typeface="Arial"/>
              <a:sym typeface="Arial"/>
            </a:endParaRPr>
          </a:p>
          <a:p>
            <a:pPr marL="15240" marR="0" lvl="0" indent="0" algn="l" rtl="0">
              <a:lnSpc>
                <a:spcPct val="107894"/>
              </a:lnSpc>
              <a:spcBef>
                <a:spcPts val="154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Faculty may find it difficult to believe</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that students have “mastered” a</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technical area in which they have</a:t>
            </a:r>
            <a:endParaRPr sz="1900" b="0" i="0" u="none" strike="noStrike" cap="none">
              <a:solidFill>
                <a:srgbClr val="000000"/>
              </a:solidFill>
              <a:latin typeface="Arial"/>
              <a:ea typeface="Arial"/>
              <a:cs typeface="Arial"/>
              <a:sym typeface="Arial"/>
            </a:endParaRPr>
          </a:p>
          <a:p>
            <a:pPr marL="15240" marR="197485" lvl="0" indent="0" algn="l" rtl="0">
              <a:lnSpc>
                <a:spcPct val="80000"/>
              </a:lnSpc>
              <a:spcBef>
                <a:spcPts val="229"/>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never finished an ECE grad course in that area.</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2379354" y="793625"/>
            <a:ext cx="17241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06" name="Google Shape;406;p4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46</a:t>
            </a:fld>
            <a:endParaRPr/>
          </a:p>
        </p:txBody>
      </p:sp>
      <p:sp>
        <p:nvSpPr>
          <p:cNvPr id="407" name="Google Shape;407;p45"/>
          <p:cNvSpPr txBox="1"/>
          <p:nvPr/>
        </p:nvSpPr>
        <p:spPr>
          <a:xfrm>
            <a:off x="2379342" y="2444243"/>
            <a:ext cx="4172585"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How do I ask questions about what’s on the qual if I don’t know who the committee is until just before the qual?</a:t>
            </a:r>
            <a:endParaRPr sz="2400" b="0" i="0" u="none" strike="noStrike" cap="none">
              <a:solidFill>
                <a:srgbClr val="000000"/>
              </a:solidFill>
              <a:latin typeface="Calibri"/>
              <a:ea typeface="Calibri"/>
              <a:cs typeface="Calibri"/>
              <a:sym typeface="Calibri"/>
            </a:endParaRPr>
          </a:p>
        </p:txBody>
      </p:sp>
      <p:sp>
        <p:nvSpPr>
          <p:cNvPr id="408" name="Google Shape;408;p45"/>
          <p:cNvSpPr txBox="1"/>
          <p:nvPr/>
        </p:nvSpPr>
        <p:spPr>
          <a:xfrm>
            <a:off x="7302036" y="2452979"/>
            <a:ext cx="4156075" cy="3015615"/>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368300" lvl="0" indent="0" algn="just" rtl="0">
              <a:lnSpc>
                <a:spcPct val="108000"/>
              </a:lnSpc>
              <a:spcBef>
                <a:spcPts val="1080"/>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You may not discuss the qualifier with your committee before your scheduled exam.</a:t>
            </a:r>
            <a:endParaRPr sz="2000" b="0" i="0" u="none" strike="noStrike" cap="none">
              <a:solidFill>
                <a:srgbClr val="000000"/>
              </a:solidFill>
              <a:latin typeface="Arial"/>
              <a:ea typeface="Arial"/>
              <a:cs typeface="Arial"/>
              <a:sym typeface="Arial"/>
            </a:endParaRPr>
          </a:p>
          <a:p>
            <a:pPr marL="15240" marR="5080" lvl="0" indent="0" algn="l" rtl="0">
              <a:lnSpc>
                <a:spcPct val="108000"/>
              </a:lnSpc>
              <a:spcBef>
                <a:spcPts val="2005"/>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You will be asked questions related to your talk, your paper, your technical background papers, and your general technical area. Prepare to answer such questions.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6"/>
          <p:cNvSpPr txBox="1">
            <a:spLocks noGrp="1"/>
          </p:cNvSpPr>
          <p:nvPr>
            <p:ph type="title"/>
          </p:nvPr>
        </p:nvSpPr>
        <p:spPr>
          <a:xfrm>
            <a:off x="2379352" y="750325"/>
            <a:ext cx="1399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14" name="Google Shape;414;p4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47</a:t>
            </a:fld>
            <a:endParaRPr/>
          </a:p>
        </p:txBody>
      </p:sp>
      <p:sp>
        <p:nvSpPr>
          <p:cNvPr id="415" name="Google Shape;415;p46"/>
          <p:cNvSpPr txBox="1"/>
          <p:nvPr/>
        </p:nvSpPr>
        <p:spPr>
          <a:xfrm>
            <a:off x="2379342" y="2444243"/>
            <a:ext cx="406971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How much help can I ask of my advisor for the talk and paper?</a:t>
            </a:r>
            <a:endParaRPr sz="2400" b="0" i="0" u="none" strike="noStrike" cap="none">
              <a:solidFill>
                <a:srgbClr val="000000"/>
              </a:solidFill>
              <a:latin typeface="Calibri"/>
              <a:ea typeface="Calibri"/>
              <a:cs typeface="Calibri"/>
              <a:sym typeface="Calibri"/>
            </a:endParaRPr>
          </a:p>
        </p:txBody>
      </p:sp>
      <p:sp>
        <p:nvSpPr>
          <p:cNvPr id="416" name="Google Shape;416;p46"/>
          <p:cNvSpPr txBox="1"/>
          <p:nvPr/>
        </p:nvSpPr>
        <p:spPr>
          <a:xfrm>
            <a:off x="7302036" y="2415940"/>
            <a:ext cx="4091940" cy="3079750"/>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It’s OK to ask for advice—that’s their job. However,</a:t>
            </a:r>
            <a:endParaRPr sz="1400" b="0" i="0" u="none" strike="noStrike" cap="none">
              <a:solidFill>
                <a:srgbClr val="000000"/>
              </a:solidFill>
              <a:latin typeface="Arial"/>
              <a:ea typeface="Arial"/>
              <a:cs typeface="Arial"/>
              <a:sym typeface="Arial"/>
            </a:endParaRPr>
          </a:p>
          <a:p>
            <a:pPr marL="15240" marR="5080" lvl="0" indent="0" algn="l" rtl="0">
              <a:lnSpc>
                <a:spcPct val="95714"/>
              </a:lnSpc>
              <a:spcBef>
                <a:spcPts val="16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the talk, and the paper still need to be substantially the product of your own individual efforts.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1750"/>
              <a:buFont typeface="Arial"/>
              <a:buNone/>
            </a:pPr>
            <a:endParaRPr sz="1750" b="0" i="0" u="none" strike="noStrike" cap="none">
              <a:solidFill>
                <a:srgbClr val="000000"/>
              </a:solidFill>
              <a:latin typeface="Arial"/>
              <a:ea typeface="Arial"/>
              <a:cs typeface="Arial"/>
              <a:sym typeface="Arial"/>
            </a:endParaRPr>
          </a:p>
          <a:p>
            <a:pPr marL="15240" marR="109220" lvl="0" indent="0" algn="l" rtl="0">
              <a:lnSpc>
                <a:spcPct val="80000"/>
              </a:lnSpc>
              <a:spcBef>
                <a:spcPts val="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It is not permissible for your advisor to make your slides, or write your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15240" marR="282575" lvl="0" indent="0" algn="l" rtl="0">
              <a:lnSpc>
                <a:spcPct val="80000"/>
              </a:lnSpc>
              <a:spcBef>
                <a:spcPts val="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You may ask your friends, and more senior PhD students, to critique/review.</a:t>
            </a:r>
            <a:endParaRPr sz="1400" b="0" i="0" u="none" strike="noStrike" cap="none">
              <a:solidFill>
                <a:srgbClr val="000000"/>
              </a:solidFill>
              <a:latin typeface="Arial"/>
              <a:ea typeface="Arial"/>
              <a:cs typeface="Arial"/>
              <a:sym typeface="Arial"/>
            </a:endParaRPr>
          </a:p>
          <a:p>
            <a:pPr marL="15240" marR="0" lvl="0" indent="0" algn="l" rtl="0">
              <a:lnSpc>
                <a:spcPct val="107857"/>
              </a:lnSpc>
              <a:spcBef>
                <a:spcPts val="1664"/>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You are not allowed to use text or figures directly</a:t>
            </a:r>
            <a:endParaRPr sz="1400" b="0" i="0" u="none" strike="noStrike" cap="none">
              <a:solidFill>
                <a:srgbClr val="000000"/>
              </a:solidFill>
              <a:latin typeface="Arial"/>
              <a:ea typeface="Arial"/>
              <a:cs typeface="Arial"/>
              <a:sym typeface="Arial"/>
            </a:endParaRPr>
          </a:p>
          <a:p>
            <a:pPr marL="15240" marR="50165" lvl="0" indent="0" algn="l" rtl="0">
              <a:lnSpc>
                <a:spcPct val="80000"/>
              </a:lnSpc>
              <a:spcBef>
                <a:spcPts val="17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taken from other papers (without quotation marks and a reference)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7"/>
          <p:cNvSpPr txBox="1">
            <a:spLocks noGrp="1"/>
          </p:cNvSpPr>
          <p:nvPr>
            <p:ph type="title"/>
          </p:nvPr>
        </p:nvSpPr>
        <p:spPr>
          <a:xfrm>
            <a:off x="2379355" y="739500"/>
            <a:ext cx="1821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22" name="Google Shape;422;p4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48</a:t>
            </a:fld>
            <a:endParaRPr/>
          </a:p>
        </p:txBody>
      </p:sp>
      <p:sp>
        <p:nvSpPr>
          <p:cNvPr id="423" name="Google Shape;423;p47"/>
          <p:cNvSpPr txBox="1"/>
          <p:nvPr/>
        </p:nvSpPr>
        <p:spPr>
          <a:xfrm>
            <a:off x="2379342" y="2444243"/>
            <a:ext cx="400621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Can I take the qual exam early, before my fourth semester?</a:t>
            </a:r>
            <a:endParaRPr sz="2400" b="0" i="0" u="none" strike="noStrike" cap="none">
              <a:solidFill>
                <a:srgbClr val="000000"/>
              </a:solidFill>
              <a:latin typeface="Calibri"/>
              <a:ea typeface="Calibri"/>
              <a:cs typeface="Calibri"/>
              <a:sym typeface="Calibri"/>
            </a:endParaRPr>
          </a:p>
        </p:txBody>
      </p:sp>
      <p:sp>
        <p:nvSpPr>
          <p:cNvPr id="424" name="Google Shape;424;p47"/>
          <p:cNvSpPr txBox="1"/>
          <p:nvPr/>
        </p:nvSpPr>
        <p:spPr>
          <a:xfrm>
            <a:off x="7302036" y="2413345"/>
            <a:ext cx="4117975" cy="3177540"/>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64135" lvl="0" indent="-635" algn="l" rtl="0">
              <a:lnSpc>
                <a:spcPct val="100000"/>
              </a:lnSpc>
              <a:spcBef>
                <a:spcPts val="105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Yes, with your advisor’s permission. You should take it as soon as you are ready so that you can move on to the next phase of your Ph.D. research.</a:t>
            </a:r>
            <a:endParaRPr sz="1900" b="0" i="0" u="none" strike="noStrike" cap="none">
              <a:solidFill>
                <a:srgbClr val="000000"/>
              </a:solidFill>
              <a:latin typeface="Arial"/>
              <a:ea typeface="Arial"/>
              <a:cs typeface="Arial"/>
              <a:sym typeface="Arial"/>
            </a:endParaRPr>
          </a:p>
          <a:p>
            <a:pPr marL="15240" marR="5080" lvl="0" indent="0" algn="l" rtl="0">
              <a:lnSpc>
                <a:spcPct val="100000"/>
              </a:lnSpc>
              <a:spcBef>
                <a:spcPts val="200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However, the clock for proposal starts once you pass the qual; you have 4 semesters (including summers) to do your proposal after passing the qual.</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8"/>
          <p:cNvSpPr txBox="1">
            <a:spLocks noGrp="1"/>
          </p:cNvSpPr>
          <p:nvPr>
            <p:ph type="title"/>
          </p:nvPr>
        </p:nvSpPr>
        <p:spPr>
          <a:xfrm>
            <a:off x="2379352" y="891025"/>
            <a:ext cx="1464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30" name="Google Shape;430;p4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49</a:t>
            </a:fld>
            <a:endParaRPr/>
          </a:p>
        </p:txBody>
      </p:sp>
      <p:sp>
        <p:nvSpPr>
          <p:cNvPr id="431" name="Google Shape;431;p48"/>
          <p:cNvSpPr txBox="1"/>
          <p:nvPr/>
        </p:nvSpPr>
        <p:spPr>
          <a:xfrm>
            <a:off x="2379342" y="2444243"/>
            <a:ext cx="4148454" cy="167132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 changed my mind about the background papers. Can I change them after the deadline?</a:t>
            </a:r>
            <a:endParaRPr sz="2400" b="0" i="0" u="none" strike="noStrike" cap="none">
              <a:solidFill>
                <a:srgbClr val="000000"/>
              </a:solidFill>
              <a:latin typeface="Calibri"/>
              <a:ea typeface="Calibri"/>
              <a:cs typeface="Calibri"/>
              <a:sym typeface="Calibri"/>
            </a:endParaRPr>
          </a:p>
        </p:txBody>
      </p:sp>
      <p:sp>
        <p:nvSpPr>
          <p:cNvPr id="432" name="Google Shape;432;p48"/>
          <p:cNvSpPr txBox="1"/>
          <p:nvPr/>
        </p:nvSpPr>
        <p:spPr>
          <a:xfrm>
            <a:off x="7302036" y="2422499"/>
            <a:ext cx="4132579" cy="2120900"/>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5080" lvl="0" indent="-635" algn="l" rtl="0">
              <a:lnSpc>
                <a:spcPct val="100000"/>
              </a:lnSpc>
              <a:spcBef>
                <a:spcPts val="1050"/>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No. The GSC reviews your papers to assign your committee and cannot reconvene to review and reset your committee. Think carefully and work with your advisor in advance.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2308275" y="2712200"/>
            <a:ext cx="8650800" cy="690600"/>
          </a:xfrm>
          <a:prstGeom prst="rect">
            <a:avLst/>
          </a:prstGeom>
          <a:noFill/>
          <a:ln>
            <a:noFill/>
          </a:ln>
        </p:spPr>
        <p:txBody>
          <a:bodyPr spcFirstLastPara="1" wrap="square" lIns="0" tIns="13325" rIns="0" bIns="0" anchor="t" anchorCtr="0">
            <a:spAutoFit/>
          </a:bodyPr>
          <a:lstStyle/>
          <a:p>
            <a:pPr marL="1372870" marR="5080" lvl="0" indent="-1360805" algn="l" rtl="0">
              <a:lnSpc>
                <a:spcPct val="100000"/>
              </a:lnSpc>
              <a:spcBef>
                <a:spcPts val="0"/>
              </a:spcBef>
              <a:spcAft>
                <a:spcPts val="0"/>
              </a:spcAft>
              <a:buSzPts val="1400"/>
              <a:buNone/>
            </a:pPr>
            <a:r>
              <a:rPr lang="en-US" sz="4400">
                <a:solidFill>
                  <a:srgbClr val="FFFFFF"/>
                </a:solidFill>
              </a:rPr>
              <a:t>Ph.D. Qualifying Exam Philosophy</a:t>
            </a:r>
            <a:endParaRPr sz="4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9"/>
          <p:cNvSpPr txBox="1">
            <a:spLocks noGrp="1"/>
          </p:cNvSpPr>
          <p:nvPr>
            <p:ph type="title"/>
          </p:nvPr>
        </p:nvSpPr>
        <p:spPr>
          <a:xfrm>
            <a:off x="2379355" y="836900"/>
            <a:ext cx="1929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38" name="Google Shape;438;p4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SzPts val="1600"/>
              <a:buNone/>
            </a:pPr>
            <a:fld id="{00000000-1234-1234-1234-123412341234}" type="slidenum">
              <a:rPr lang="en-US"/>
              <a:t>50</a:t>
            </a:fld>
            <a:endParaRPr/>
          </a:p>
        </p:txBody>
      </p:sp>
      <p:sp>
        <p:nvSpPr>
          <p:cNvPr id="439" name="Google Shape;439;p49"/>
          <p:cNvSpPr txBox="1"/>
          <p:nvPr/>
        </p:nvSpPr>
        <p:spPr>
          <a:xfrm>
            <a:off x="2379342" y="2444243"/>
            <a:ext cx="3702685" cy="167132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 have some changes to my review paper. Can I resubmit after the deadline?</a:t>
            </a:r>
            <a:endParaRPr sz="2400" b="0" i="0" u="none" strike="noStrike" cap="none">
              <a:solidFill>
                <a:srgbClr val="000000"/>
              </a:solidFill>
              <a:latin typeface="Calibri"/>
              <a:ea typeface="Calibri"/>
              <a:cs typeface="Calibri"/>
              <a:sym typeface="Calibri"/>
            </a:endParaRPr>
          </a:p>
        </p:txBody>
      </p:sp>
      <p:sp>
        <p:nvSpPr>
          <p:cNvPr id="440" name="Google Shape;440;p49"/>
          <p:cNvSpPr txBox="1"/>
          <p:nvPr/>
        </p:nvSpPr>
        <p:spPr>
          <a:xfrm>
            <a:off x="7302036" y="2422499"/>
            <a:ext cx="4010025" cy="3057873"/>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a:ea typeface="Arial"/>
                <a:cs typeface="Arial"/>
                <a:sym typeface="Arial"/>
              </a:rPr>
              <a:t>Answer</a:t>
            </a:r>
            <a:endParaRPr sz="2000" b="0" i="0" u="none" strike="noStrike" cap="none" dirty="0">
              <a:solidFill>
                <a:srgbClr val="000000"/>
              </a:solidFill>
              <a:latin typeface="Arial"/>
              <a:ea typeface="Arial"/>
              <a:cs typeface="Arial"/>
              <a:sym typeface="Arial"/>
            </a:endParaRPr>
          </a:p>
          <a:p>
            <a:pPr marL="15875" marR="5080" lvl="0" indent="-634" algn="l" rtl="0">
              <a:lnSpc>
                <a:spcPct val="100000"/>
              </a:lnSpc>
              <a:spcBef>
                <a:spcPts val="1050"/>
              </a:spcBef>
              <a:spcAft>
                <a:spcPts val="0"/>
              </a:spcAft>
              <a:buClr>
                <a:srgbClr val="000000"/>
              </a:buClr>
              <a:buSzPts val="2000"/>
              <a:buFont typeface="Arial"/>
              <a:buNone/>
            </a:pPr>
            <a:r>
              <a:rPr lang="en-US" sz="2000" b="0" i="0" u="none" strike="noStrike" cap="none" dirty="0">
                <a:solidFill>
                  <a:srgbClr val="5D5D5D"/>
                </a:solidFill>
                <a:latin typeface="Arial"/>
                <a:ea typeface="Arial"/>
                <a:cs typeface="Arial"/>
                <a:sym typeface="Arial"/>
              </a:rPr>
              <a:t>No. Deadlines in paper submission are common. Learn to work with it. Whatever is in the system at the time of the deadline will be circulated to your exam committee for review.  You can correct errors in your paper submission during your oral presentation though.</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title"/>
          </p:nvPr>
        </p:nvSpPr>
        <p:spPr>
          <a:xfrm>
            <a:off x="3472688" y="3047492"/>
            <a:ext cx="5247005"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Additional Questions</a:t>
            </a:r>
            <a:endParaRPr sz="4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1"/>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Additional questions</a:t>
            </a:r>
            <a:endParaRPr/>
          </a:p>
        </p:txBody>
      </p:sp>
      <p:sp>
        <p:nvSpPr>
          <p:cNvPr id="451" name="Google Shape;451;p5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52</a:t>
            </a:fld>
            <a:endParaRPr/>
          </a:p>
        </p:txBody>
      </p:sp>
      <p:sp>
        <p:nvSpPr>
          <p:cNvPr id="452" name="Google Shape;452;p51"/>
          <p:cNvSpPr txBox="1"/>
          <p:nvPr/>
        </p:nvSpPr>
        <p:spPr>
          <a:xfrm>
            <a:off x="2426968" y="2549969"/>
            <a:ext cx="6629400" cy="1011555"/>
          </a:xfrm>
          <a:prstGeom prst="rect">
            <a:avLst/>
          </a:prstGeom>
          <a:noFill/>
          <a:ln>
            <a:noFill/>
          </a:ln>
        </p:spPr>
        <p:txBody>
          <a:bodyPr spcFirstLastPara="1" wrap="square" lIns="0" tIns="12700" rIns="0" bIns="0" anchor="t" anchorCtr="0">
            <a:spAutoFit/>
          </a:bodyPr>
          <a:lstStyle/>
          <a:p>
            <a:pPr marL="360045" marR="0" lvl="0" indent="-347980" algn="l" rtl="0">
              <a:lnSpc>
                <a:spcPct val="100000"/>
              </a:lnSpc>
              <a:spcBef>
                <a:spcPts val="0"/>
              </a:spcBef>
              <a:spcAft>
                <a:spcPts val="0"/>
              </a:spcAft>
              <a:buClr>
                <a:srgbClr val="5D5D5D"/>
              </a:buClr>
              <a:buSzPts val="2400"/>
              <a:buFont typeface="Arial"/>
              <a:buChar char="•"/>
            </a:pPr>
            <a:r>
              <a:rPr lang="en-US" sz="2400" b="0" i="0" u="none" strike="noStrike" cap="none">
                <a:solidFill>
                  <a:srgbClr val="5D5D5D"/>
                </a:solidFill>
                <a:latin typeface="Arial"/>
                <a:ea typeface="Arial"/>
                <a:cs typeface="Arial"/>
                <a:sym typeface="Arial"/>
              </a:rPr>
              <a:t>Additional informative FAQs in following slides</a:t>
            </a:r>
            <a:endParaRPr sz="2400" b="0" i="0" u="none" strike="noStrike" cap="none">
              <a:solidFill>
                <a:srgbClr val="000000"/>
              </a:solidFill>
              <a:latin typeface="Arial"/>
              <a:ea typeface="Arial"/>
              <a:cs typeface="Arial"/>
              <a:sym typeface="Arial"/>
            </a:endParaRPr>
          </a:p>
          <a:p>
            <a:pPr marL="360045" marR="0" lvl="0" indent="-347980" algn="l" rtl="0">
              <a:lnSpc>
                <a:spcPct val="100000"/>
              </a:lnSpc>
              <a:spcBef>
                <a:spcPts val="2000"/>
              </a:spcBef>
              <a:spcAft>
                <a:spcPts val="0"/>
              </a:spcAft>
              <a:buClr>
                <a:srgbClr val="5D5D5D"/>
              </a:buClr>
              <a:buSzPts val="2400"/>
              <a:buFont typeface="Arial"/>
              <a:buChar char="•"/>
            </a:pPr>
            <a:r>
              <a:rPr lang="en-US" sz="2400" b="0" i="0" u="none" strike="noStrike" cap="none">
                <a:solidFill>
                  <a:srgbClr val="5D5D5D"/>
                </a:solidFill>
                <a:latin typeface="Arial"/>
                <a:ea typeface="Arial"/>
                <a:cs typeface="Arial"/>
                <a:sym typeface="Arial"/>
              </a:rPr>
              <a:t>Reference at your convenience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txBox="1">
            <a:spLocks noGrp="1"/>
          </p:cNvSpPr>
          <p:nvPr>
            <p:ph type="title"/>
          </p:nvPr>
        </p:nvSpPr>
        <p:spPr>
          <a:xfrm>
            <a:off x="2379352" y="836900"/>
            <a:ext cx="1388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58" name="Google Shape;458;p5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53</a:t>
            </a:fld>
            <a:endParaRPr/>
          </a:p>
        </p:txBody>
      </p:sp>
      <p:sp>
        <p:nvSpPr>
          <p:cNvPr id="459" name="Google Shape;459;p52"/>
          <p:cNvSpPr txBox="1"/>
          <p:nvPr/>
        </p:nvSpPr>
        <p:spPr>
          <a:xfrm>
            <a:off x="2379342" y="2444243"/>
            <a:ext cx="4091304" cy="167132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15200"/>
              </a:lnSpc>
              <a:spcBef>
                <a:spcPts val="1140"/>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Should my three reference papers be the </a:t>
            </a:r>
            <a:r>
              <a:rPr lang="en-US" sz="2500" b="0" i="1" u="none" strike="noStrike" cap="none">
                <a:solidFill>
                  <a:srgbClr val="5D5D5D"/>
                </a:solidFill>
                <a:latin typeface="Arial"/>
                <a:ea typeface="Arial"/>
                <a:cs typeface="Arial"/>
                <a:sym typeface="Arial"/>
              </a:rPr>
              <a:t>only </a:t>
            </a:r>
            <a:r>
              <a:rPr lang="en-US" sz="2400" b="0" i="1" u="none" strike="noStrike" cap="none">
                <a:solidFill>
                  <a:srgbClr val="5D5D5D"/>
                </a:solidFill>
                <a:latin typeface="Calibri"/>
                <a:ea typeface="Calibri"/>
                <a:cs typeface="Calibri"/>
                <a:sym typeface="Calibri"/>
              </a:rPr>
              <a:t>references in my qual paper?</a:t>
            </a:r>
            <a:endParaRPr sz="2400" b="0" i="0" u="none" strike="noStrike" cap="none">
              <a:solidFill>
                <a:srgbClr val="000000"/>
              </a:solidFill>
              <a:latin typeface="Calibri"/>
              <a:ea typeface="Calibri"/>
              <a:cs typeface="Calibri"/>
              <a:sym typeface="Calibri"/>
            </a:endParaRPr>
          </a:p>
        </p:txBody>
      </p:sp>
      <p:sp>
        <p:nvSpPr>
          <p:cNvPr id="460" name="Google Shape;460;p52"/>
          <p:cNvSpPr txBox="1"/>
          <p:nvPr/>
        </p:nvSpPr>
        <p:spPr>
          <a:xfrm>
            <a:off x="7302036" y="2415940"/>
            <a:ext cx="4128135" cy="3249930"/>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358140" marR="0" lvl="0" indent="-343535" algn="l" rtl="0">
              <a:lnSpc>
                <a:spcPct val="100000"/>
              </a:lnSpc>
              <a:spcBef>
                <a:spcPts val="775"/>
              </a:spcBef>
              <a:spcAft>
                <a:spcPts val="0"/>
              </a:spcAft>
              <a:buClr>
                <a:srgbClr val="5D5D5D"/>
              </a:buClr>
              <a:buSzPts val="1400"/>
              <a:buFont typeface="Arial"/>
              <a:buChar char="•"/>
            </a:pPr>
            <a:r>
              <a:rPr lang="en-US" sz="1400" b="0" i="0" u="none" strike="noStrike" cap="none">
                <a:solidFill>
                  <a:srgbClr val="5D5D5D"/>
                </a:solidFill>
                <a:latin typeface="Arial"/>
                <a:ea typeface="Arial"/>
                <a:cs typeface="Arial"/>
                <a:sym typeface="Arial"/>
              </a:rPr>
              <a:t>Not necessarily, but they can be.</a:t>
            </a:r>
            <a:endParaRPr sz="1400" b="0" i="0" u="none" strike="noStrike" cap="none">
              <a:solidFill>
                <a:srgbClr val="000000"/>
              </a:solidFill>
              <a:latin typeface="Arial"/>
              <a:ea typeface="Arial"/>
              <a:cs typeface="Arial"/>
              <a:sym typeface="Arial"/>
            </a:endParaRPr>
          </a:p>
          <a:p>
            <a:pPr marL="358140" marR="0" lvl="0" indent="-343535" algn="l" rtl="0">
              <a:lnSpc>
                <a:spcPct val="107857"/>
              </a:lnSpc>
              <a:spcBef>
                <a:spcPts val="1664"/>
              </a:spcBef>
              <a:spcAft>
                <a:spcPts val="0"/>
              </a:spcAft>
              <a:buClr>
                <a:srgbClr val="5D5D5D"/>
              </a:buClr>
              <a:buSzPts val="1400"/>
              <a:buFont typeface="Arial"/>
              <a:buChar char="•"/>
            </a:pPr>
            <a:r>
              <a:rPr lang="en-US" sz="1400" b="0" i="0" u="none" strike="noStrike" cap="none">
                <a:solidFill>
                  <a:srgbClr val="5D5D5D"/>
                </a:solidFill>
                <a:latin typeface="Arial"/>
                <a:ea typeface="Arial"/>
                <a:cs typeface="Arial"/>
                <a:sym typeface="Arial"/>
              </a:rPr>
              <a:t>Good practice is to explicitly acknowledge 3</a:t>
            </a:r>
            <a:endParaRPr sz="1400" b="0" i="0" u="none" strike="noStrike" cap="none">
              <a:solidFill>
                <a:srgbClr val="000000"/>
              </a:solidFill>
              <a:latin typeface="Arial"/>
              <a:ea typeface="Arial"/>
              <a:cs typeface="Arial"/>
              <a:sym typeface="Arial"/>
            </a:endParaRPr>
          </a:p>
          <a:p>
            <a:pPr marL="358140" marR="502284" lvl="0" indent="0" algn="l" rtl="0">
              <a:lnSpc>
                <a:spcPct val="80000"/>
              </a:lnSpc>
              <a:spcBef>
                <a:spcPts val="17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papers and why they are most significant sources in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5"/>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358140" marR="604520" lvl="0" indent="-342900" algn="l" rtl="0">
              <a:lnSpc>
                <a:spcPct val="80000"/>
              </a:lnSpc>
              <a:spcBef>
                <a:spcPts val="0"/>
              </a:spcBef>
              <a:spcAft>
                <a:spcPts val="0"/>
              </a:spcAft>
              <a:buClr>
                <a:srgbClr val="5D5D5D"/>
              </a:buClr>
              <a:buSzPts val="1400"/>
              <a:buFont typeface="Arial"/>
              <a:buChar char="•"/>
            </a:pPr>
            <a:r>
              <a:rPr lang="en-US" sz="1400" b="0" i="0" u="none" strike="noStrike" cap="none">
                <a:solidFill>
                  <a:srgbClr val="5D5D5D"/>
                </a:solidFill>
                <a:latin typeface="Arial"/>
                <a:ea typeface="Arial"/>
                <a:cs typeface="Arial"/>
                <a:sym typeface="Arial"/>
              </a:rPr>
              <a:t>Other references should be included as appropriate</a:t>
            </a:r>
            <a:endParaRPr sz="1400" b="0" i="0" u="none" strike="noStrike" cap="none">
              <a:solidFill>
                <a:srgbClr val="000000"/>
              </a:solidFill>
              <a:latin typeface="Arial"/>
              <a:ea typeface="Arial"/>
              <a:cs typeface="Arial"/>
              <a:sym typeface="Arial"/>
            </a:endParaRPr>
          </a:p>
          <a:p>
            <a:pPr marL="358140" marR="0" lvl="0" indent="-343535" algn="l" rtl="0">
              <a:lnSpc>
                <a:spcPct val="107857"/>
              </a:lnSpc>
              <a:spcBef>
                <a:spcPts val="1670"/>
              </a:spcBef>
              <a:spcAft>
                <a:spcPts val="0"/>
              </a:spcAft>
              <a:buClr>
                <a:srgbClr val="5D5D5D"/>
              </a:buClr>
              <a:buSzPts val="1400"/>
              <a:buFont typeface="Arial"/>
              <a:buChar char="•"/>
            </a:pPr>
            <a:r>
              <a:rPr lang="en-US" sz="1400" b="0" i="0" u="none" strike="noStrike" cap="none">
                <a:solidFill>
                  <a:srgbClr val="5D5D5D"/>
                </a:solidFill>
                <a:latin typeface="Arial"/>
                <a:ea typeface="Arial"/>
                <a:cs typeface="Arial"/>
                <a:sym typeface="Arial"/>
              </a:rPr>
              <a:t>Knowledge of other reference papers can be</a:t>
            </a:r>
            <a:endParaRPr sz="1400" b="0" i="0" u="none" strike="noStrike" cap="none">
              <a:solidFill>
                <a:srgbClr val="000000"/>
              </a:solidFill>
              <a:latin typeface="Arial"/>
              <a:ea typeface="Arial"/>
              <a:cs typeface="Arial"/>
              <a:sym typeface="Arial"/>
            </a:endParaRPr>
          </a:p>
          <a:p>
            <a:pPr marL="358140" marR="0" lvl="0" indent="0" algn="l" rtl="0">
              <a:lnSpc>
                <a:spcPct val="96071"/>
              </a:lnSpc>
              <a:spcBef>
                <a:spcPts val="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limited to whether they support the assertions</a:t>
            </a:r>
            <a:endParaRPr sz="1400" b="0" i="0" u="none" strike="noStrike" cap="none">
              <a:solidFill>
                <a:srgbClr val="000000"/>
              </a:solidFill>
              <a:latin typeface="Arial"/>
              <a:ea typeface="Arial"/>
              <a:cs typeface="Arial"/>
              <a:sym typeface="Arial"/>
            </a:endParaRPr>
          </a:p>
          <a:p>
            <a:pPr marL="358140" marR="0" lvl="0" indent="0" algn="l" rtl="0">
              <a:lnSpc>
                <a:spcPct val="96071"/>
              </a:lnSpc>
              <a:spcBef>
                <a:spcPts val="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that they are cited to support.</a:t>
            </a:r>
            <a:endParaRPr sz="1400" b="0" i="0" u="none" strike="noStrike" cap="none">
              <a:solidFill>
                <a:srgbClr val="000000"/>
              </a:solidFill>
              <a:latin typeface="Arial"/>
              <a:ea typeface="Arial"/>
              <a:cs typeface="Arial"/>
              <a:sym typeface="Arial"/>
            </a:endParaRPr>
          </a:p>
          <a:p>
            <a:pPr marL="358140" marR="5080" lvl="0" indent="0" algn="l" rtl="0">
              <a:lnSpc>
                <a:spcPct val="80000"/>
              </a:lnSpc>
              <a:spcBef>
                <a:spcPts val="170"/>
              </a:spcBef>
              <a:spcAft>
                <a:spcPts val="0"/>
              </a:spcAft>
              <a:buClr>
                <a:srgbClr val="000000"/>
              </a:buClr>
              <a:buSzPts val="1400"/>
              <a:buFont typeface="Arial"/>
              <a:buNone/>
            </a:pPr>
            <a:r>
              <a:rPr lang="en-US" sz="1400" b="0" i="0" u="none" strike="noStrike" cap="none">
                <a:solidFill>
                  <a:srgbClr val="5D5D5D"/>
                </a:solidFill>
                <a:latin typeface="Arial"/>
                <a:ea typeface="Arial"/>
                <a:cs typeface="Arial"/>
                <a:sym typeface="Arial"/>
              </a:rPr>
              <a:t>i.e. normal burden on an author when they cite – that citation is correctly used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2379352" y="804425"/>
            <a:ext cx="14427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66" name="Google Shape;466;p5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54</a:t>
            </a:fld>
            <a:endParaRPr/>
          </a:p>
        </p:txBody>
      </p:sp>
      <p:sp>
        <p:nvSpPr>
          <p:cNvPr id="467" name="Google Shape;467;p53"/>
          <p:cNvSpPr txBox="1"/>
          <p:nvPr/>
        </p:nvSpPr>
        <p:spPr>
          <a:xfrm>
            <a:off x="2379342" y="2444243"/>
            <a:ext cx="419163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Why the rules about papers with CMU authors, and my papers?</a:t>
            </a:r>
            <a:endParaRPr sz="2400" b="0" i="0" u="none" strike="noStrike" cap="none">
              <a:solidFill>
                <a:srgbClr val="000000"/>
              </a:solidFill>
              <a:latin typeface="Calibri"/>
              <a:ea typeface="Calibri"/>
              <a:cs typeface="Calibri"/>
              <a:sym typeface="Calibri"/>
            </a:endParaRPr>
          </a:p>
        </p:txBody>
      </p:sp>
      <p:sp>
        <p:nvSpPr>
          <p:cNvPr id="468" name="Google Shape;468;p53"/>
          <p:cNvSpPr txBox="1"/>
          <p:nvPr/>
        </p:nvSpPr>
        <p:spPr>
          <a:xfrm>
            <a:off x="7302036" y="2422578"/>
            <a:ext cx="4122420" cy="1816100"/>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5080" lvl="0" indent="0" algn="l" rtl="0">
              <a:lnSpc>
                <a:spcPct val="100000"/>
              </a:lnSpc>
              <a:spcBef>
                <a:spcPts val="1045"/>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We want to make sure you can read papers other than those written by you, or your advisor, or research colleagues inside CMU.</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4"/>
          <p:cNvSpPr txBox="1">
            <a:spLocks noGrp="1"/>
          </p:cNvSpPr>
          <p:nvPr>
            <p:ph type="title"/>
          </p:nvPr>
        </p:nvSpPr>
        <p:spPr>
          <a:xfrm>
            <a:off x="2379354" y="923500"/>
            <a:ext cx="16701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74" name="Google Shape;474;p5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55</a:t>
            </a:fld>
            <a:endParaRPr/>
          </a:p>
        </p:txBody>
      </p:sp>
      <p:sp>
        <p:nvSpPr>
          <p:cNvPr id="475" name="Google Shape;475;p54"/>
          <p:cNvSpPr txBox="1"/>
          <p:nvPr/>
        </p:nvSpPr>
        <p:spPr>
          <a:xfrm>
            <a:off x="2379342" y="2444243"/>
            <a:ext cx="4166870" cy="167132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If other CMU people are authors on my technical papers, can they be on my committee?</a:t>
            </a:r>
            <a:endParaRPr sz="2400" b="0" i="0" u="none" strike="noStrike" cap="none">
              <a:solidFill>
                <a:srgbClr val="000000"/>
              </a:solidFill>
              <a:latin typeface="Calibri"/>
              <a:ea typeface="Calibri"/>
              <a:cs typeface="Calibri"/>
              <a:sym typeface="Calibri"/>
            </a:endParaRPr>
          </a:p>
        </p:txBody>
      </p:sp>
      <p:sp>
        <p:nvSpPr>
          <p:cNvPr id="476" name="Google Shape;476;p54"/>
          <p:cNvSpPr txBox="1"/>
          <p:nvPr/>
        </p:nvSpPr>
        <p:spPr>
          <a:xfrm>
            <a:off x="7302036" y="2415940"/>
            <a:ext cx="4513245" cy="3615270"/>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8B0000"/>
                </a:solidFill>
                <a:latin typeface="Arial"/>
                <a:ea typeface="Arial"/>
                <a:cs typeface="Arial"/>
                <a:sym typeface="Arial"/>
              </a:rPr>
              <a:t>Answer</a:t>
            </a:r>
            <a:endParaRPr sz="2400" b="0" i="0" u="none" strike="noStrike" cap="none" dirty="0">
              <a:solidFill>
                <a:srgbClr val="000000"/>
              </a:solidFill>
              <a:latin typeface="Arial"/>
              <a:ea typeface="Arial"/>
              <a:cs typeface="Arial"/>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Yes, but this does not guarantee that they will be on</a:t>
            </a:r>
            <a:r>
              <a:rPr lang="en-US" sz="1600" dirty="0"/>
              <a:t> </a:t>
            </a:r>
            <a:r>
              <a:rPr lang="en-US" sz="1600" b="0" i="0" u="none" strike="noStrike" cap="none" dirty="0">
                <a:solidFill>
                  <a:srgbClr val="5D5D5D"/>
                </a:solidFill>
                <a:latin typeface="Arial"/>
                <a:ea typeface="Arial"/>
                <a:cs typeface="Arial"/>
                <a:sym typeface="Arial"/>
              </a:rPr>
              <a:t>your committee. Additionally, it does not guarantee that they won’t be on your committee.</a:t>
            </a:r>
          </a:p>
          <a:p>
            <a:pPr marL="15240" marR="59689" lvl="0" indent="0" algn="l" rtl="0">
              <a:lnSpc>
                <a:spcPct val="80000"/>
              </a:lnSpc>
              <a:spcBef>
                <a:spcPts val="165"/>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15240" marR="13970" lvl="0" indent="0" algn="l" rtl="0">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GSC decides on the staffing of the qual committees.</a:t>
            </a:r>
          </a:p>
          <a:p>
            <a:pPr marL="15240" marR="13970" lvl="0" indent="0" algn="l" rtl="0">
              <a:spcAft>
                <a:spcPts val="0"/>
              </a:spcAft>
              <a:buClr>
                <a:srgbClr val="000000"/>
              </a:buClr>
              <a:buSzPts val="1400"/>
              <a:buFont typeface="Arial"/>
              <a:buNone/>
            </a:pPr>
            <a:endParaRPr lang="en-US" sz="1600" dirty="0">
              <a:solidFill>
                <a:srgbClr val="5D5D5D"/>
              </a:solidFill>
            </a:endParaRPr>
          </a:p>
          <a:p>
            <a:pPr marL="15240" marR="13970" lvl="0" indent="0" algn="l" rtl="0">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You do get to specify a list of “7-10 closest” ECE faculty</a:t>
            </a:r>
            <a:r>
              <a:rPr lang="en-US" sz="1600" dirty="0"/>
              <a:t> </a:t>
            </a:r>
            <a:r>
              <a:rPr lang="en-US" sz="1600" b="0" i="0" u="none" strike="noStrike" cap="none" dirty="0">
                <a:solidFill>
                  <a:srgbClr val="5D5D5D"/>
                </a:solidFill>
                <a:latin typeface="Arial"/>
                <a:ea typeface="Arial"/>
                <a:cs typeface="Arial"/>
                <a:sym typeface="Arial"/>
              </a:rPr>
              <a:t>to be on your committee, based on their</a:t>
            </a:r>
          </a:p>
          <a:p>
            <a:pPr marL="15240" marR="13970" lvl="0" indent="0" algn="l" rtl="0">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technical</a:t>
            </a:r>
            <a:r>
              <a:rPr lang="en-US" sz="1600" dirty="0"/>
              <a:t> </a:t>
            </a:r>
            <a:r>
              <a:rPr lang="en-US" sz="1600" b="0" i="0" u="none" strike="noStrike" cap="none" dirty="0">
                <a:solidFill>
                  <a:srgbClr val="5D5D5D"/>
                </a:solidFill>
                <a:latin typeface="Arial"/>
                <a:ea typeface="Arial"/>
                <a:cs typeface="Arial"/>
                <a:sym typeface="Arial"/>
              </a:rPr>
              <a:t>areas. However, GSC does not guarantee that your committee will be drawn solely from this list.</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5"/>
          <p:cNvSpPr txBox="1">
            <a:spLocks noGrp="1"/>
          </p:cNvSpPr>
          <p:nvPr>
            <p:ph type="title"/>
          </p:nvPr>
        </p:nvSpPr>
        <p:spPr>
          <a:xfrm>
            <a:off x="2379353" y="977625"/>
            <a:ext cx="1583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82" name="Google Shape;482;p5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56</a:t>
            </a:fld>
            <a:endParaRPr/>
          </a:p>
        </p:txBody>
      </p:sp>
      <p:sp>
        <p:nvSpPr>
          <p:cNvPr id="483" name="Google Shape;483;p55"/>
          <p:cNvSpPr txBox="1"/>
          <p:nvPr/>
        </p:nvSpPr>
        <p:spPr>
          <a:xfrm>
            <a:off x="2379342" y="2444243"/>
            <a:ext cx="396938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When will I know who is on my qual exam committee?</a:t>
            </a:r>
            <a:endParaRPr sz="2400" b="0" i="0" u="none" strike="noStrike" cap="none">
              <a:solidFill>
                <a:srgbClr val="000000"/>
              </a:solidFill>
              <a:latin typeface="Calibri"/>
              <a:ea typeface="Calibri"/>
              <a:cs typeface="Calibri"/>
              <a:sym typeface="Calibri"/>
            </a:endParaRPr>
          </a:p>
        </p:txBody>
      </p:sp>
      <p:sp>
        <p:nvSpPr>
          <p:cNvPr id="484" name="Google Shape;484;p55"/>
          <p:cNvSpPr txBox="1"/>
          <p:nvPr/>
        </p:nvSpPr>
        <p:spPr>
          <a:xfrm>
            <a:off x="7302036" y="2469724"/>
            <a:ext cx="4198620" cy="3587905"/>
          </a:xfrm>
          <a:prstGeom prst="rect">
            <a:avLst/>
          </a:prstGeom>
          <a:noFill/>
          <a:ln>
            <a:noFill/>
          </a:ln>
        </p:spPr>
        <p:txBody>
          <a:bodyPr spcFirstLastPara="1" wrap="square" lIns="0" tIns="984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a:ea typeface="Arial"/>
                <a:cs typeface="Arial"/>
                <a:sym typeface="Arial"/>
              </a:rPr>
              <a:t>Answer</a:t>
            </a:r>
            <a:endParaRPr sz="2000" b="0" i="0" u="none" strike="noStrike" cap="none" dirty="0">
              <a:solidFill>
                <a:srgbClr val="000000"/>
              </a:solidFill>
              <a:latin typeface="Arial"/>
              <a:ea typeface="Arial"/>
              <a:cs typeface="Arial"/>
              <a:sym typeface="Arial"/>
            </a:endParaRPr>
          </a:p>
          <a:p>
            <a:pPr marL="15240" marR="0" lvl="0" indent="0" algn="l" rtl="0">
              <a:lnSpc>
                <a:spcPct val="100000"/>
              </a:lnSpc>
              <a:spcBef>
                <a:spcPts val="630"/>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April 12, 2024</a:t>
            </a:r>
            <a:endParaRPr sz="1900" b="0" i="0" u="none" strike="noStrike" cap="none" dirty="0">
              <a:solidFill>
                <a:srgbClr val="000000"/>
              </a:solidFill>
              <a:latin typeface="Arial"/>
              <a:ea typeface="Arial"/>
              <a:cs typeface="Arial"/>
              <a:sym typeface="Arial"/>
            </a:endParaRPr>
          </a:p>
          <a:p>
            <a:pPr marL="15240" marR="0" lvl="0" indent="0" algn="l" rtl="0">
              <a:lnSpc>
                <a:spcPct val="107894"/>
              </a:lnSpc>
              <a:spcBef>
                <a:spcPts val="1550"/>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Be aware that GSC reserves the right</a:t>
            </a:r>
            <a:endParaRPr sz="1900" b="0" i="0" u="none" strike="noStrike" cap="none" dirty="0">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to make substitutions on your</a:t>
            </a:r>
            <a:endParaRPr sz="1900" b="0" i="0" u="none" strike="noStrike" cap="none" dirty="0">
              <a:solidFill>
                <a:srgbClr val="000000"/>
              </a:solidFill>
              <a:latin typeface="Arial"/>
              <a:ea typeface="Arial"/>
              <a:cs typeface="Arial"/>
              <a:sym typeface="Arial"/>
            </a:endParaRPr>
          </a:p>
          <a:p>
            <a:pPr marL="15240" marR="339725" lvl="0" indent="0" algn="l" rtl="0">
              <a:lnSpc>
                <a:spcPct val="80000"/>
              </a:lnSpc>
              <a:spcBef>
                <a:spcPts val="225"/>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committee in order to be able to schedule all quals during Qual Days</a:t>
            </a:r>
            <a:endParaRPr sz="1900" b="0" i="0" u="none" strike="noStrike" cap="none" dirty="0">
              <a:solidFill>
                <a:srgbClr val="000000"/>
              </a:solidFill>
              <a:latin typeface="Arial"/>
              <a:ea typeface="Arial"/>
              <a:cs typeface="Arial"/>
              <a:sym typeface="Arial"/>
            </a:endParaRPr>
          </a:p>
          <a:p>
            <a:pPr marL="15240" marR="0" lvl="0" indent="0" algn="l" rtl="0">
              <a:lnSpc>
                <a:spcPct val="107894"/>
              </a:lnSpc>
              <a:spcBef>
                <a:spcPts val="1535"/>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However, GSC will always work to</a:t>
            </a:r>
            <a:endParaRPr sz="1900" b="0" i="0" u="none" strike="noStrike" cap="none" dirty="0">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ensure you have a committee who can</a:t>
            </a:r>
            <a:endParaRPr sz="1900" b="0" i="0" u="none" strike="noStrike" cap="none" dirty="0">
              <a:solidFill>
                <a:srgbClr val="000000"/>
              </a:solidFill>
              <a:latin typeface="Arial"/>
              <a:ea typeface="Arial"/>
              <a:cs typeface="Arial"/>
              <a:sym typeface="Arial"/>
            </a:endParaRPr>
          </a:p>
          <a:p>
            <a:pPr marL="15240" marR="483234" lvl="0" indent="0" algn="l" rtl="0">
              <a:lnSpc>
                <a:spcPct val="80000"/>
              </a:lnSpc>
              <a:spcBef>
                <a:spcPts val="229"/>
              </a:spcBef>
              <a:spcAft>
                <a:spcPts val="0"/>
              </a:spcAft>
              <a:buClr>
                <a:srgbClr val="000000"/>
              </a:buClr>
              <a:buSzPts val="1900"/>
              <a:buFont typeface="Arial"/>
              <a:buNone/>
            </a:pPr>
            <a:r>
              <a:rPr lang="en-US" sz="1900" b="0" i="0" u="none" strike="noStrike" cap="none" dirty="0">
                <a:solidFill>
                  <a:srgbClr val="5D5D5D"/>
                </a:solidFill>
                <a:latin typeface="Arial"/>
                <a:ea typeface="Arial"/>
                <a:cs typeface="Arial"/>
                <a:sym typeface="Arial"/>
              </a:rPr>
              <a:t>properly review and ask questions about your work</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6"/>
          <p:cNvSpPr txBox="1">
            <a:spLocks noGrp="1"/>
          </p:cNvSpPr>
          <p:nvPr>
            <p:ph type="title"/>
          </p:nvPr>
        </p:nvSpPr>
        <p:spPr>
          <a:xfrm>
            <a:off x="2417452" y="1139975"/>
            <a:ext cx="1480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90" name="Google Shape;490;p5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57</a:t>
            </a:fld>
            <a:endParaRPr/>
          </a:p>
        </p:txBody>
      </p:sp>
      <p:sp>
        <p:nvSpPr>
          <p:cNvPr id="491" name="Google Shape;491;p56"/>
          <p:cNvSpPr txBox="1"/>
          <p:nvPr/>
        </p:nvSpPr>
        <p:spPr>
          <a:xfrm>
            <a:off x="2379342" y="2444243"/>
            <a:ext cx="416814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 have not been working on original research for very long— how can I give a good qual talk on incomplete work?</a:t>
            </a:r>
            <a:endParaRPr sz="2400" b="0" i="0" u="none" strike="noStrike" cap="none">
              <a:solidFill>
                <a:srgbClr val="000000"/>
              </a:solidFill>
              <a:latin typeface="Calibri"/>
              <a:ea typeface="Calibri"/>
              <a:cs typeface="Calibri"/>
              <a:sym typeface="Calibri"/>
            </a:endParaRPr>
          </a:p>
        </p:txBody>
      </p:sp>
      <p:sp>
        <p:nvSpPr>
          <p:cNvPr id="492" name="Google Shape;492;p56"/>
          <p:cNvSpPr txBox="1"/>
          <p:nvPr/>
        </p:nvSpPr>
        <p:spPr>
          <a:xfrm>
            <a:off x="7302036" y="2413345"/>
            <a:ext cx="4192270" cy="3467100"/>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43815" lvl="0" indent="0" algn="l" rtl="0">
              <a:lnSpc>
                <a:spcPct val="100000"/>
              </a:lnSpc>
              <a:spcBef>
                <a:spcPts val="105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We do not expect the Qual to be like a PhD thesis defense, with a large amount of mature, original work.</a:t>
            </a:r>
            <a:endParaRPr sz="1900" b="0" i="0" u="none" strike="noStrike" cap="none">
              <a:solidFill>
                <a:srgbClr val="000000"/>
              </a:solidFill>
              <a:latin typeface="Arial"/>
              <a:ea typeface="Arial"/>
              <a:cs typeface="Arial"/>
              <a:sym typeface="Arial"/>
            </a:endParaRPr>
          </a:p>
          <a:p>
            <a:pPr marL="15240" marR="5080" lvl="0" indent="0" algn="l" rtl="0">
              <a:lnSpc>
                <a:spcPct val="100000"/>
              </a:lnSpc>
              <a:spcBef>
                <a:spcPts val="200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We do expect you to be able to explain and to justify whatever you are working on—even if what are doing is mostly understanding the important prior work, and just implementing it or slightly extending it.</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7"/>
          <p:cNvSpPr txBox="1">
            <a:spLocks noGrp="1"/>
          </p:cNvSpPr>
          <p:nvPr>
            <p:ph type="title"/>
          </p:nvPr>
        </p:nvSpPr>
        <p:spPr>
          <a:xfrm>
            <a:off x="2417452" y="1139975"/>
            <a:ext cx="1415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498" name="Google Shape;498;p5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58</a:t>
            </a:fld>
            <a:endParaRPr/>
          </a:p>
        </p:txBody>
      </p:sp>
      <p:sp>
        <p:nvSpPr>
          <p:cNvPr id="499" name="Google Shape;499;p57"/>
          <p:cNvSpPr txBox="1"/>
          <p:nvPr/>
        </p:nvSpPr>
        <p:spPr>
          <a:xfrm>
            <a:off x="2379342" y="2444243"/>
            <a:ext cx="4088129"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Will the Qual Committee have expert knowledge of all of my technical background papers, and this technical area, and my own work?</a:t>
            </a:r>
            <a:endParaRPr sz="2400" b="0" i="0" u="none" strike="noStrike" cap="none">
              <a:solidFill>
                <a:srgbClr val="000000"/>
              </a:solidFill>
              <a:latin typeface="Calibri"/>
              <a:ea typeface="Calibri"/>
              <a:cs typeface="Calibri"/>
              <a:sym typeface="Calibri"/>
            </a:endParaRPr>
          </a:p>
        </p:txBody>
      </p:sp>
      <p:sp>
        <p:nvSpPr>
          <p:cNvPr id="500" name="Google Shape;500;p57"/>
          <p:cNvSpPr txBox="1">
            <a:spLocks noGrp="1"/>
          </p:cNvSpPr>
          <p:nvPr>
            <p:ph type="body" idx="2"/>
          </p:nvPr>
        </p:nvSpPr>
        <p:spPr>
          <a:xfrm>
            <a:off x="7302036" y="2413345"/>
            <a:ext cx="4220845" cy="3467100"/>
          </a:xfrm>
          <a:prstGeom prst="rect">
            <a:avLst/>
          </a:prstGeom>
          <a:noFill/>
          <a:ln>
            <a:noFill/>
          </a:ln>
        </p:spPr>
        <p:txBody>
          <a:bodyPr spcFirstLastPara="1" wrap="square" lIns="0" tIns="154300" rIns="0" bIns="0" anchor="t" anchorCtr="0">
            <a:spAutoFit/>
          </a:bodyPr>
          <a:lstStyle/>
          <a:p>
            <a:pPr marL="12700" lvl="0" indent="0" algn="l" rtl="0">
              <a:lnSpc>
                <a:spcPct val="100000"/>
              </a:lnSpc>
              <a:spcBef>
                <a:spcPts val="0"/>
              </a:spcBef>
              <a:spcAft>
                <a:spcPts val="0"/>
              </a:spcAft>
              <a:buSzPts val="1400"/>
              <a:buNone/>
            </a:pPr>
            <a:r>
              <a:rPr lang="en-US"/>
              <a:t>Answer</a:t>
            </a:r>
            <a:endParaRPr/>
          </a:p>
          <a:p>
            <a:pPr marL="15240" marR="501015" lvl="0" indent="0" algn="l" rtl="0">
              <a:lnSpc>
                <a:spcPct val="100000"/>
              </a:lnSpc>
              <a:spcBef>
                <a:spcPts val="1055"/>
              </a:spcBef>
              <a:spcAft>
                <a:spcPts val="0"/>
              </a:spcAft>
              <a:buSzPts val="1400"/>
              <a:buNone/>
            </a:pPr>
            <a:r>
              <a:rPr lang="en-US" sz="1900" b="0">
                <a:solidFill>
                  <a:srgbClr val="5D5D5D"/>
                </a:solidFill>
                <a:latin typeface="Arial"/>
                <a:ea typeface="Arial"/>
                <a:cs typeface="Arial"/>
                <a:sym typeface="Arial"/>
              </a:rPr>
              <a:t>Maybe yes, maybe no. They will be chosen to be in your general area</a:t>
            </a:r>
            <a:endParaRPr sz="1900">
              <a:latin typeface="Arial"/>
              <a:ea typeface="Arial"/>
              <a:cs typeface="Arial"/>
              <a:sym typeface="Arial"/>
            </a:endParaRPr>
          </a:p>
          <a:p>
            <a:pPr marL="15240" marR="5080" lvl="0" indent="0" algn="l" rtl="0">
              <a:lnSpc>
                <a:spcPct val="100000"/>
              </a:lnSpc>
              <a:spcBef>
                <a:spcPts val="2005"/>
              </a:spcBef>
              <a:spcAft>
                <a:spcPts val="0"/>
              </a:spcAft>
              <a:buSzPts val="1400"/>
              <a:buNone/>
            </a:pPr>
            <a:r>
              <a:rPr lang="en-US" sz="1900" b="0">
                <a:solidFill>
                  <a:srgbClr val="5D5D5D"/>
                </a:solidFill>
                <a:latin typeface="Arial"/>
                <a:ea typeface="Arial"/>
                <a:cs typeface="Arial"/>
                <a:sym typeface="Arial"/>
              </a:rPr>
              <a:t>In the real world, audiences have a mix of experts and not-so-experts.</a:t>
            </a:r>
            <a:endParaRPr sz="1900">
              <a:latin typeface="Arial"/>
              <a:ea typeface="Arial"/>
              <a:cs typeface="Arial"/>
              <a:sym typeface="Arial"/>
            </a:endParaRPr>
          </a:p>
          <a:p>
            <a:pPr marL="15240" marR="17780" lvl="0" indent="0" algn="l" rtl="0">
              <a:lnSpc>
                <a:spcPct val="100000"/>
              </a:lnSpc>
              <a:spcBef>
                <a:spcPts val="1989"/>
              </a:spcBef>
              <a:spcAft>
                <a:spcPts val="0"/>
              </a:spcAft>
              <a:buSzPts val="1400"/>
              <a:buNone/>
            </a:pPr>
            <a:r>
              <a:rPr lang="en-US" sz="1900" b="0">
                <a:solidFill>
                  <a:srgbClr val="5D5D5D"/>
                </a:solidFill>
                <a:latin typeface="Arial"/>
                <a:ea typeface="Arial"/>
                <a:cs typeface="Arial"/>
                <a:sym typeface="Arial"/>
              </a:rPr>
              <a:t>During the exam, you should expect to be able to explain and to justify your work to an expert, and to someone who is not so close to the work.</a:t>
            </a:r>
            <a:endParaRPr sz="19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a:spLocks noGrp="1"/>
          </p:cNvSpPr>
          <p:nvPr>
            <p:ph type="title"/>
          </p:nvPr>
        </p:nvSpPr>
        <p:spPr>
          <a:xfrm>
            <a:off x="2417453" y="1139975"/>
            <a:ext cx="1599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06" name="Google Shape;506;p5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59</a:t>
            </a:fld>
            <a:endParaRPr/>
          </a:p>
        </p:txBody>
      </p:sp>
      <p:sp>
        <p:nvSpPr>
          <p:cNvPr id="507" name="Google Shape;507;p58"/>
          <p:cNvSpPr txBox="1"/>
          <p:nvPr/>
        </p:nvSpPr>
        <p:spPr>
          <a:xfrm>
            <a:off x="2379342" y="2444243"/>
            <a:ext cx="3685540" cy="192595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a:ea typeface="Arial"/>
                <a:cs typeface="Arial"/>
                <a:sym typeface="Arial"/>
              </a:rPr>
              <a:t>Re: previous slide</a:t>
            </a:r>
            <a:endParaRPr sz="2400" b="0" i="0" u="none" strike="noStrike" cap="none">
              <a:solidFill>
                <a:srgbClr val="000000"/>
              </a:solidFill>
              <a:latin typeface="Arial"/>
              <a:ea typeface="Arial"/>
              <a:cs typeface="Arial"/>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What does “explain &amp; justify” imply?</a:t>
            </a:r>
            <a:endParaRPr sz="2400" b="0" i="0" u="none" strike="noStrike" cap="none">
              <a:solidFill>
                <a:srgbClr val="000000"/>
              </a:solidFill>
              <a:latin typeface="Calibri"/>
              <a:ea typeface="Calibri"/>
              <a:cs typeface="Calibri"/>
              <a:sym typeface="Calibri"/>
            </a:endParaRPr>
          </a:p>
        </p:txBody>
      </p:sp>
      <p:sp>
        <p:nvSpPr>
          <p:cNvPr id="508" name="Google Shape;508;p58"/>
          <p:cNvSpPr txBox="1"/>
          <p:nvPr/>
        </p:nvSpPr>
        <p:spPr>
          <a:xfrm>
            <a:off x="7302036" y="2554922"/>
            <a:ext cx="4124325" cy="3540062"/>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a:ea typeface="Arial"/>
                <a:cs typeface="Arial"/>
                <a:sym typeface="Arial"/>
              </a:rPr>
              <a:t>Answer</a:t>
            </a:r>
            <a:endParaRPr sz="2000" b="0" i="0" u="none" strike="noStrike" cap="none" dirty="0">
              <a:solidFill>
                <a:srgbClr val="000000"/>
              </a:solidFill>
              <a:latin typeface="Arial"/>
              <a:ea typeface="Arial"/>
              <a:cs typeface="Arial"/>
              <a:sym typeface="Arial"/>
            </a:endParaRPr>
          </a:p>
          <a:p>
            <a:pPr marL="15240" marR="56514" lvl="0" indent="0" algn="l" rtl="0">
              <a:lnSpc>
                <a:spcPct val="100000"/>
              </a:lnSpc>
              <a:spcBef>
                <a:spcPts val="1075"/>
              </a:spcBef>
              <a:spcAft>
                <a:spcPts val="0"/>
              </a:spcAft>
              <a:buClr>
                <a:srgbClr val="000000"/>
              </a:buClr>
              <a:buSzPts val="1500"/>
              <a:buFont typeface="Arial"/>
              <a:buNone/>
            </a:pPr>
            <a:r>
              <a:rPr lang="en-US" sz="1800" b="0" i="0" u="none" strike="noStrike" cap="none" dirty="0">
                <a:solidFill>
                  <a:srgbClr val="5D5D5D"/>
                </a:solidFill>
                <a:latin typeface="Arial"/>
                <a:ea typeface="Arial"/>
                <a:cs typeface="Arial"/>
                <a:sym typeface="Arial"/>
              </a:rPr>
              <a:t>Explain… what are you doing? What technical decisions did you make? How is the work like previous work, or different from previous work?</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1700"/>
              <a:buFont typeface="Arial"/>
              <a:buNone/>
            </a:pPr>
            <a:endParaRPr sz="2000" b="0" i="0" u="none" strike="noStrike" cap="none" dirty="0">
              <a:solidFill>
                <a:srgbClr val="000000"/>
              </a:solidFill>
              <a:latin typeface="Arial"/>
              <a:ea typeface="Arial"/>
              <a:cs typeface="Arial"/>
              <a:sym typeface="Arial"/>
            </a:endParaRPr>
          </a:p>
          <a:p>
            <a:pPr marL="15240" marR="5080" lvl="0" indent="0" algn="l" rtl="0">
              <a:lnSpc>
                <a:spcPct val="100000"/>
              </a:lnSpc>
              <a:spcBef>
                <a:spcPts val="0"/>
              </a:spcBef>
              <a:spcAft>
                <a:spcPts val="0"/>
              </a:spcAft>
              <a:buClr>
                <a:srgbClr val="000000"/>
              </a:buClr>
              <a:buSzPts val="1500"/>
              <a:buFont typeface="Arial"/>
              <a:buNone/>
            </a:pPr>
            <a:r>
              <a:rPr lang="en-US" sz="1800" b="0" i="0" u="none" strike="noStrike" cap="none" dirty="0">
                <a:solidFill>
                  <a:srgbClr val="5D5D5D"/>
                </a:solidFill>
                <a:latin typeface="Arial"/>
                <a:ea typeface="Arial"/>
                <a:cs typeface="Arial"/>
                <a:sym typeface="Arial"/>
              </a:rPr>
              <a:t>Justify… why are you doing this? What technical goals do you have? There are alternative technical approaches for every problem—why are you attacking your problem in this particular way? What are the alternatives?</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2</a:t>
            </a:r>
            <a:r>
              <a:rPr lang="en-US" sz="3600" baseline="30000"/>
              <a:t>nd </a:t>
            </a:r>
            <a:r>
              <a:rPr lang="en-US" sz="3600"/>
              <a:t>year Ph.D. students should be able to:</a:t>
            </a:r>
            <a:endParaRPr sz="3600"/>
          </a:p>
        </p:txBody>
      </p:sp>
      <p:sp>
        <p:nvSpPr>
          <p:cNvPr id="136" name="Google Shape;136;p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SzPts val="1600"/>
              <a:buNone/>
            </a:pPr>
            <a:fld id="{00000000-1234-1234-1234-123412341234}" type="slidenum">
              <a:rPr lang="en-US"/>
              <a:t>6</a:t>
            </a:fld>
            <a:endParaRPr/>
          </a:p>
        </p:txBody>
      </p:sp>
      <p:sp>
        <p:nvSpPr>
          <p:cNvPr id="137" name="Google Shape;137;p6"/>
          <p:cNvSpPr txBox="1"/>
          <p:nvPr/>
        </p:nvSpPr>
        <p:spPr>
          <a:xfrm>
            <a:off x="2426968" y="2162305"/>
            <a:ext cx="9384032" cy="959237"/>
          </a:xfrm>
          <a:prstGeom prst="rect">
            <a:avLst/>
          </a:prstGeom>
          <a:noFill/>
          <a:ln>
            <a:noFill/>
          </a:ln>
        </p:spPr>
        <p:txBody>
          <a:bodyPr spcFirstLastPara="1" wrap="square" lIns="0" tIns="175250"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Read and understand three [3] technical papers</a:t>
            </a:r>
            <a:endParaRPr sz="2000" b="0" i="0" u="none" strike="noStrike" cap="none">
              <a:solidFill>
                <a:srgbClr val="000000"/>
              </a:solidFill>
              <a:latin typeface="Arial"/>
              <a:ea typeface="Arial"/>
              <a:cs typeface="Arial"/>
              <a:sym typeface="Arial"/>
            </a:endParaRPr>
          </a:p>
          <a:p>
            <a:pPr marL="360045" marR="0" lvl="0" indent="-347980" algn="l" rtl="0">
              <a:lnSpc>
                <a:spcPct val="100000"/>
              </a:lnSpc>
              <a:spcBef>
                <a:spcPts val="128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Review these papers briefly, explain how they inform your research work</a:t>
            </a:r>
            <a:endParaRPr sz="2000" b="0" i="0" u="none" strike="noStrike" cap="none">
              <a:solidFill>
                <a:srgbClr val="000000"/>
              </a:solidFill>
              <a:latin typeface="Arial"/>
              <a:ea typeface="Arial"/>
              <a:cs typeface="Arial"/>
              <a:sym typeface="Arial"/>
            </a:endParaRPr>
          </a:p>
        </p:txBody>
      </p:sp>
      <p:sp>
        <p:nvSpPr>
          <p:cNvPr id="138" name="Google Shape;138;p6"/>
          <p:cNvSpPr txBox="1"/>
          <p:nvPr/>
        </p:nvSpPr>
        <p:spPr>
          <a:xfrm>
            <a:off x="2427037" y="3258725"/>
            <a:ext cx="7825740" cy="330835"/>
          </a:xfrm>
          <a:prstGeom prst="rect">
            <a:avLst/>
          </a:prstGeom>
          <a:noFill/>
          <a:ln>
            <a:noFill/>
          </a:ln>
        </p:spPr>
        <p:txBody>
          <a:bodyPr spcFirstLastPara="1" wrap="square" lIns="0" tIns="13325" rIns="0" bIns="0" anchor="t" anchorCtr="0">
            <a:spAutoFit/>
          </a:bodyPr>
          <a:lstStyle/>
          <a:p>
            <a:pPr marL="360045" marR="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Talk for 30 minutes about your own work, even if it is very early or</a:t>
            </a:r>
            <a:endParaRPr sz="2000" b="0" i="0" u="none" strike="noStrike" cap="none">
              <a:solidFill>
                <a:srgbClr val="000000"/>
              </a:solidFill>
              <a:latin typeface="Arial"/>
              <a:ea typeface="Arial"/>
              <a:cs typeface="Arial"/>
              <a:sym typeface="Arial"/>
            </a:endParaRPr>
          </a:p>
        </p:txBody>
      </p:sp>
      <p:sp>
        <p:nvSpPr>
          <p:cNvPr id="139" name="Google Shape;139;p6"/>
          <p:cNvSpPr txBox="1"/>
          <p:nvPr/>
        </p:nvSpPr>
        <p:spPr>
          <a:xfrm>
            <a:off x="2427036" y="3472003"/>
            <a:ext cx="8669053" cy="2055040"/>
          </a:xfrm>
          <a:prstGeom prst="rect">
            <a:avLst/>
          </a:prstGeom>
          <a:noFill/>
          <a:ln>
            <a:noFill/>
          </a:ln>
        </p:spPr>
        <p:txBody>
          <a:bodyPr spcFirstLastPara="1" wrap="square" lIns="0" tIns="13325" rIns="0" bIns="0" anchor="t" anchorCtr="0">
            <a:spAutoFit/>
          </a:bodyPr>
          <a:lstStyle/>
          <a:p>
            <a:pPr marL="360045"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5D5D5D"/>
                </a:solidFill>
                <a:latin typeface="Arial"/>
                <a:ea typeface="Arial"/>
                <a:cs typeface="Arial"/>
                <a:sym typeface="Arial"/>
              </a:rPr>
              <a:t>preliminary</a:t>
            </a:r>
            <a:endParaRPr sz="2000" b="0" i="0" u="none" strike="noStrike" cap="none" dirty="0">
              <a:solidFill>
                <a:srgbClr val="000000"/>
              </a:solidFill>
              <a:latin typeface="Arial"/>
              <a:ea typeface="Arial"/>
              <a:cs typeface="Arial"/>
              <a:sym typeface="Arial"/>
            </a:endParaRPr>
          </a:p>
          <a:p>
            <a:pPr marL="360045" marR="0" lvl="0" indent="-347980" algn="l" rtl="0">
              <a:lnSpc>
                <a:spcPct val="100000"/>
              </a:lnSpc>
              <a:spcBef>
                <a:spcPts val="200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Answer detailed questions about:</a:t>
            </a:r>
            <a:endParaRPr sz="2000" b="0" i="0" u="none" strike="noStrike" cap="none" dirty="0">
              <a:solidFill>
                <a:srgbClr val="000000"/>
              </a:solidFill>
              <a:latin typeface="Arial"/>
              <a:ea typeface="Arial"/>
              <a:cs typeface="Arial"/>
              <a:sym typeface="Arial"/>
            </a:endParaRPr>
          </a:p>
          <a:p>
            <a:pPr marL="735965" marR="0" lvl="1" indent="-267335" algn="l" rtl="0">
              <a:lnSpc>
                <a:spcPct val="100000"/>
              </a:lnSpc>
              <a:spcBef>
                <a:spcPts val="845"/>
              </a:spcBef>
              <a:spcAft>
                <a:spcPts val="0"/>
              </a:spcAft>
              <a:buClr>
                <a:srgbClr val="5D5D5D"/>
              </a:buClr>
              <a:buSzPts val="2000"/>
              <a:buFont typeface="Arial"/>
              <a:buChar char="•"/>
            </a:pPr>
            <a:r>
              <a:rPr lang="en-US" sz="2000" b="0" i="1" u="sng" strike="noStrike" cap="none" dirty="0">
                <a:solidFill>
                  <a:srgbClr val="5D5D5D"/>
                </a:solidFill>
                <a:latin typeface="Calibri"/>
                <a:ea typeface="Calibri"/>
                <a:cs typeface="Calibri"/>
                <a:sym typeface="Calibri"/>
              </a:rPr>
              <a:t>Your</a:t>
            </a:r>
            <a:r>
              <a:rPr lang="en-US" sz="2000" b="0" i="1" u="none" strike="noStrike" cap="none" dirty="0">
                <a:solidFill>
                  <a:srgbClr val="5D5D5D"/>
                </a:solidFill>
                <a:latin typeface="Calibri"/>
                <a:ea typeface="Calibri"/>
                <a:cs typeface="Calibri"/>
                <a:sym typeface="Calibri"/>
              </a:rPr>
              <a:t> </a:t>
            </a:r>
            <a:r>
              <a:rPr lang="en-US" sz="2000" b="0" i="0" u="none" strike="noStrike" cap="none" dirty="0">
                <a:solidFill>
                  <a:srgbClr val="5D5D5D"/>
                </a:solidFill>
                <a:latin typeface="Arial"/>
                <a:ea typeface="Arial"/>
                <a:cs typeface="Arial"/>
                <a:sym typeface="Arial"/>
              </a:rPr>
              <a:t>work</a:t>
            </a:r>
            <a:endParaRPr sz="2000" b="0" i="0" u="none" strike="noStrike" cap="none" dirty="0">
              <a:solidFill>
                <a:srgbClr val="000000"/>
              </a:solidFill>
              <a:latin typeface="Arial"/>
              <a:ea typeface="Arial"/>
              <a:cs typeface="Arial"/>
              <a:sym typeface="Arial"/>
            </a:endParaRPr>
          </a:p>
          <a:p>
            <a:pPr marL="736600" marR="0" lvl="1" indent="-267969" algn="l" rtl="0">
              <a:lnSpc>
                <a:spcPct val="100000"/>
              </a:lnSpc>
              <a:spcBef>
                <a:spcPts val="844"/>
              </a:spcBef>
              <a:spcAft>
                <a:spcPts val="0"/>
              </a:spcAft>
              <a:buClr>
                <a:srgbClr val="5D5D5D"/>
              </a:buClr>
              <a:buSzPts val="1800"/>
              <a:buFont typeface="Arial"/>
              <a:buChar char="•"/>
            </a:pPr>
            <a:r>
              <a:rPr lang="en-US" sz="1800" b="0" i="0" u="none" strike="noStrike" cap="none" dirty="0">
                <a:solidFill>
                  <a:srgbClr val="5D5D5D"/>
                </a:solidFill>
                <a:latin typeface="Arial"/>
                <a:ea typeface="Arial"/>
                <a:cs typeface="Arial"/>
                <a:sym typeface="Arial"/>
              </a:rPr>
              <a:t>The 3 Technical papers </a:t>
            </a:r>
            <a:r>
              <a:rPr lang="en-US" sz="1800" b="0" i="1" u="sng" strike="noStrike" cap="none" dirty="0">
                <a:solidFill>
                  <a:srgbClr val="5D5D5D"/>
                </a:solidFill>
                <a:latin typeface="Arial"/>
                <a:ea typeface="Arial"/>
                <a:cs typeface="Arial"/>
                <a:sym typeface="Arial"/>
              </a:rPr>
              <a:t>You Selected</a:t>
            </a:r>
            <a:endParaRPr sz="1800" b="0" i="1" u="sng" strike="noStrike" cap="none" dirty="0">
              <a:solidFill>
                <a:srgbClr val="000000"/>
              </a:solidFill>
              <a:latin typeface="Arial"/>
              <a:ea typeface="Arial"/>
              <a:cs typeface="Arial"/>
              <a:sym typeface="Arial"/>
            </a:endParaRPr>
          </a:p>
          <a:p>
            <a:pPr marL="736600" marR="0" lvl="1" indent="-267969" algn="l" rtl="0">
              <a:lnSpc>
                <a:spcPct val="100000"/>
              </a:lnSpc>
              <a:spcBef>
                <a:spcPts val="815"/>
              </a:spcBef>
              <a:spcAft>
                <a:spcPts val="0"/>
              </a:spcAft>
              <a:buClr>
                <a:srgbClr val="5D5D5D"/>
              </a:buClr>
              <a:buSzPts val="1800"/>
              <a:buFont typeface="Arial"/>
              <a:buChar char="•"/>
            </a:pPr>
            <a:r>
              <a:rPr lang="en-US" sz="1800" b="0" i="0" u="none" strike="noStrike" cap="none" dirty="0">
                <a:solidFill>
                  <a:srgbClr val="5D5D5D"/>
                </a:solidFill>
                <a:latin typeface="Arial"/>
                <a:ea typeface="Arial"/>
                <a:cs typeface="Arial"/>
                <a:sym typeface="Arial"/>
              </a:rPr>
              <a:t>Obvious undergraduate-level technical background for the above material</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title"/>
          </p:nvPr>
        </p:nvSpPr>
        <p:spPr>
          <a:xfrm>
            <a:off x="2417455" y="1139975"/>
            <a:ext cx="1924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14" name="Google Shape;514;p5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60</a:t>
            </a:fld>
            <a:endParaRPr/>
          </a:p>
        </p:txBody>
      </p:sp>
      <p:sp>
        <p:nvSpPr>
          <p:cNvPr id="515" name="Google Shape;515;p59"/>
          <p:cNvSpPr txBox="1"/>
          <p:nvPr/>
        </p:nvSpPr>
        <p:spPr>
          <a:xfrm>
            <a:off x="2379342" y="2444243"/>
            <a:ext cx="4221480"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How ‘deep’ do I have to be about my 3 technical background papers? They have 100’s of their own references—must I know them all?</a:t>
            </a:r>
            <a:endParaRPr sz="2400" b="0" i="0" u="none" strike="noStrike" cap="none">
              <a:solidFill>
                <a:srgbClr val="000000"/>
              </a:solidFill>
              <a:latin typeface="Calibri"/>
              <a:ea typeface="Calibri"/>
              <a:cs typeface="Calibri"/>
              <a:sym typeface="Calibri"/>
            </a:endParaRPr>
          </a:p>
        </p:txBody>
      </p:sp>
      <p:sp>
        <p:nvSpPr>
          <p:cNvPr id="516" name="Google Shape;516;p59"/>
          <p:cNvSpPr txBox="1"/>
          <p:nvPr/>
        </p:nvSpPr>
        <p:spPr>
          <a:xfrm>
            <a:off x="7302036" y="2554922"/>
            <a:ext cx="4200525" cy="349133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a:ea typeface="Arial"/>
                <a:cs typeface="Arial"/>
                <a:sym typeface="Arial"/>
              </a:rPr>
              <a:t>Answer</a:t>
            </a:r>
            <a:endParaRPr sz="2000" b="0" i="0" u="none" strike="noStrike" cap="none" dirty="0">
              <a:solidFill>
                <a:srgbClr val="000000"/>
              </a:solidFill>
              <a:latin typeface="Arial"/>
              <a:ea typeface="Arial"/>
              <a:cs typeface="Arial"/>
              <a:sym typeface="Arial"/>
            </a:endParaRPr>
          </a:p>
          <a:p>
            <a:pPr marL="15240" marR="153035" lvl="0" indent="0" algn="just" rtl="0">
              <a:lnSpc>
                <a:spcPct val="100000"/>
              </a:lnSpc>
              <a:spcBef>
                <a:spcPts val="1080"/>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We expect you to understand the content of the 3 papers themselves and enough of the background to be comfortable in the area.</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50"/>
              </a:spcBef>
              <a:spcAft>
                <a:spcPts val="0"/>
              </a:spcAft>
              <a:buClr>
                <a:srgbClr val="000000"/>
              </a:buClr>
              <a:buSzPts val="1700"/>
              <a:buFont typeface="Arial"/>
              <a:buNone/>
            </a:pPr>
            <a:endParaRPr sz="1800" b="0" i="0" u="none" strike="noStrike" cap="none" dirty="0">
              <a:solidFill>
                <a:srgbClr val="000000"/>
              </a:solidFill>
              <a:latin typeface="Arial"/>
              <a:ea typeface="Arial"/>
              <a:cs typeface="Arial"/>
              <a:sym typeface="Arial"/>
            </a:endParaRPr>
          </a:p>
          <a:p>
            <a:pPr marL="15240" marR="508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Of course, there will be papers in the area you have not read, and ideas you do not know yet. We expect this.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35"/>
              </a:spcBef>
              <a:spcAft>
                <a:spcPts val="0"/>
              </a:spcAft>
              <a:buClr>
                <a:srgbClr val="000000"/>
              </a:buClr>
              <a:buSzPts val="1700"/>
              <a:buFont typeface="Arial"/>
              <a:buNone/>
            </a:pPr>
            <a:endParaRPr sz="1800" b="0" i="0" u="none" strike="noStrike" cap="none" dirty="0">
              <a:solidFill>
                <a:srgbClr val="000000"/>
              </a:solidFill>
              <a:latin typeface="Arial"/>
              <a:ea typeface="Arial"/>
              <a:cs typeface="Arial"/>
              <a:sym typeface="Arial"/>
            </a:endParaRPr>
          </a:p>
          <a:p>
            <a:pPr marL="15240" marR="71755" lvl="0" indent="0" algn="l" rtl="0">
              <a:lnSpc>
                <a:spcPct val="100000"/>
              </a:lnSpc>
              <a:spcBef>
                <a:spcPts val="5"/>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Your goal is to be very solid on the 3 technical background papers themselves, and on the relationship of your own research work to the ideas in these papers.</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0"/>
          <p:cNvSpPr txBox="1">
            <a:spLocks noGrp="1"/>
          </p:cNvSpPr>
          <p:nvPr>
            <p:ph type="title"/>
          </p:nvPr>
        </p:nvSpPr>
        <p:spPr>
          <a:xfrm>
            <a:off x="2417454" y="1139975"/>
            <a:ext cx="1664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22" name="Google Shape;522;p6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61</a:t>
            </a:fld>
            <a:endParaRPr/>
          </a:p>
        </p:txBody>
      </p:sp>
      <p:sp>
        <p:nvSpPr>
          <p:cNvPr id="523" name="Google Shape;523;p60"/>
          <p:cNvSpPr txBox="1"/>
          <p:nvPr/>
        </p:nvSpPr>
        <p:spPr>
          <a:xfrm>
            <a:off x="2379342" y="2444243"/>
            <a:ext cx="3795395"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What questions beyond the specific topics of the 3 tech background papers, and my own talk, might be asked in a qual?</a:t>
            </a:r>
            <a:endParaRPr sz="2400" b="0" i="0" u="none" strike="noStrike" cap="none">
              <a:solidFill>
                <a:srgbClr val="000000"/>
              </a:solidFill>
              <a:latin typeface="Calibri"/>
              <a:ea typeface="Calibri"/>
              <a:cs typeface="Calibri"/>
              <a:sym typeface="Calibri"/>
            </a:endParaRPr>
          </a:p>
        </p:txBody>
      </p:sp>
      <p:sp>
        <p:nvSpPr>
          <p:cNvPr id="524" name="Google Shape;524;p60"/>
          <p:cNvSpPr txBox="1"/>
          <p:nvPr/>
        </p:nvSpPr>
        <p:spPr>
          <a:xfrm>
            <a:off x="7302036" y="2452954"/>
            <a:ext cx="4201160" cy="3152775"/>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187960" lvl="0" indent="0" algn="l" rtl="0">
              <a:lnSpc>
                <a:spcPct val="95882"/>
              </a:lnSpc>
              <a:spcBef>
                <a:spcPts val="1085"/>
              </a:spcBef>
              <a:spcAft>
                <a:spcPts val="0"/>
              </a:spcAft>
              <a:buClr>
                <a:srgbClr val="000000"/>
              </a:buClr>
              <a:buSzPts val="1700"/>
              <a:buFont typeface="Arial"/>
              <a:buNone/>
            </a:pPr>
            <a:r>
              <a:rPr lang="en-US" sz="1700" b="0" i="0" u="none" strike="noStrike" cap="none">
                <a:solidFill>
                  <a:srgbClr val="5D5D5D"/>
                </a:solidFill>
                <a:latin typeface="Arial"/>
                <a:ea typeface="Arial"/>
                <a:cs typeface="Arial"/>
                <a:sym typeface="Arial"/>
              </a:rPr>
              <a:t>Questions from basic undergrad material directly relevant to your area.</a:t>
            </a:r>
            <a:endParaRPr sz="1700" b="0" i="0" u="none" strike="noStrike" cap="none">
              <a:solidFill>
                <a:srgbClr val="000000"/>
              </a:solidFill>
              <a:latin typeface="Arial"/>
              <a:ea typeface="Arial"/>
              <a:cs typeface="Arial"/>
              <a:sym typeface="Arial"/>
            </a:endParaRPr>
          </a:p>
          <a:p>
            <a:pPr marL="15240" marR="5080" lvl="0" indent="-635" algn="l" rtl="0">
              <a:lnSpc>
                <a:spcPct val="95882"/>
              </a:lnSpc>
              <a:spcBef>
                <a:spcPts val="2005"/>
              </a:spcBef>
              <a:spcAft>
                <a:spcPts val="0"/>
              </a:spcAft>
              <a:buClr>
                <a:srgbClr val="000000"/>
              </a:buClr>
              <a:buSzPts val="1700"/>
              <a:buFont typeface="Arial"/>
              <a:buNone/>
            </a:pPr>
            <a:r>
              <a:rPr lang="en-US" sz="1700" b="0" i="0" u="none" strike="noStrike" cap="none">
                <a:solidFill>
                  <a:srgbClr val="5D5D5D"/>
                </a:solidFill>
                <a:latin typeface="Arial"/>
                <a:ea typeface="Arial"/>
                <a:cs typeface="Arial"/>
                <a:sym typeface="Arial"/>
              </a:rPr>
              <a:t>Example: If you are working on streaming digital media, it is OK for faculty to ask about Fourier Transforms, even if you don’t use them.</a:t>
            </a:r>
            <a:endParaRPr sz="1700" b="0" i="0" u="none" strike="noStrike" cap="none">
              <a:solidFill>
                <a:srgbClr val="000000"/>
              </a:solidFill>
              <a:latin typeface="Arial"/>
              <a:ea typeface="Arial"/>
              <a:cs typeface="Arial"/>
              <a:sym typeface="Arial"/>
            </a:endParaRPr>
          </a:p>
          <a:p>
            <a:pPr marL="15240" marR="133985" lvl="0" indent="-635" algn="l" rtl="0">
              <a:lnSpc>
                <a:spcPct val="95882"/>
              </a:lnSpc>
              <a:spcBef>
                <a:spcPts val="2000"/>
              </a:spcBef>
              <a:spcAft>
                <a:spcPts val="0"/>
              </a:spcAft>
              <a:buClr>
                <a:srgbClr val="000000"/>
              </a:buClr>
              <a:buSzPts val="1700"/>
              <a:buFont typeface="Arial"/>
              <a:buNone/>
            </a:pPr>
            <a:r>
              <a:rPr lang="en-US" sz="1700" b="0" i="0" u="none" strike="noStrike" cap="none">
                <a:solidFill>
                  <a:srgbClr val="5D5D5D"/>
                </a:solidFill>
                <a:latin typeface="Arial"/>
                <a:ea typeface="Arial"/>
                <a:cs typeface="Arial"/>
                <a:sym typeface="Arial"/>
              </a:rPr>
              <a:t>Example: If you are working on streaming digital media, it is not OK for faculty to ask you to compute the current through an inductor.</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1"/>
          <p:cNvSpPr txBox="1">
            <a:spLocks noGrp="1"/>
          </p:cNvSpPr>
          <p:nvPr>
            <p:ph type="title"/>
          </p:nvPr>
        </p:nvSpPr>
        <p:spPr>
          <a:xfrm>
            <a:off x="2417452" y="1139975"/>
            <a:ext cx="1458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30" name="Google Shape;530;p6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62</a:t>
            </a:fld>
            <a:endParaRPr/>
          </a:p>
        </p:txBody>
      </p:sp>
      <p:sp>
        <p:nvSpPr>
          <p:cNvPr id="531" name="Google Shape;531;p61"/>
          <p:cNvSpPr txBox="1"/>
          <p:nvPr/>
        </p:nvSpPr>
        <p:spPr>
          <a:xfrm>
            <a:off x="2379342" y="2444243"/>
            <a:ext cx="3795395" cy="302323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a:ea typeface="Arial"/>
                <a:cs typeface="Arial"/>
                <a:sym typeface="Arial"/>
              </a:rPr>
              <a:t>Cont’d from previous slide</a:t>
            </a:r>
            <a:endParaRPr sz="2400" b="0" i="0" u="none" strike="noStrike" cap="none">
              <a:solidFill>
                <a:srgbClr val="000000"/>
              </a:solidFill>
              <a:latin typeface="Arial"/>
              <a:ea typeface="Arial"/>
              <a:cs typeface="Arial"/>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What questions beyond the specific topics of the 3 tech background papers, and my own talk, might be asked in a qual?</a:t>
            </a:r>
            <a:endParaRPr sz="2400" b="0" i="0" u="none" strike="noStrike" cap="none">
              <a:solidFill>
                <a:srgbClr val="000000"/>
              </a:solidFill>
              <a:latin typeface="Calibri"/>
              <a:ea typeface="Calibri"/>
              <a:cs typeface="Calibri"/>
              <a:sym typeface="Calibri"/>
            </a:endParaRPr>
          </a:p>
        </p:txBody>
      </p:sp>
      <p:sp>
        <p:nvSpPr>
          <p:cNvPr id="532" name="Google Shape;532;p61"/>
          <p:cNvSpPr txBox="1"/>
          <p:nvPr/>
        </p:nvSpPr>
        <p:spPr>
          <a:xfrm>
            <a:off x="7302036" y="2466368"/>
            <a:ext cx="4131945" cy="3384550"/>
          </a:xfrm>
          <a:prstGeom prst="rect">
            <a:avLst/>
          </a:prstGeom>
          <a:noFill/>
          <a:ln>
            <a:noFill/>
          </a:ln>
        </p:spPr>
        <p:txBody>
          <a:bodyPr spcFirstLastPara="1" wrap="square" lIns="0" tIns="1016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384810" lvl="0" indent="0" algn="l" rtl="0">
              <a:lnSpc>
                <a:spcPct val="80000"/>
              </a:lnSpc>
              <a:spcBef>
                <a:spcPts val="111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Questions about assumptions and conventions common to your area</a:t>
            </a:r>
            <a:endParaRPr sz="1900" b="0" i="0" u="none" strike="noStrike" cap="none">
              <a:solidFill>
                <a:srgbClr val="000000"/>
              </a:solidFill>
              <a:latin typeface="Arial"/>
              <a:ea typeface="Arial"/>
              <a:cs typeface="Arial"/>
              <a:sym typeface="Arial"/>
            </a:endParaRPr>
          </a:p>
          <a:p>
            <a:pPr marL="15240" marR="0" lvl="0" indent="0" algn="l" rtl="0">
              <a:lnSpc>
                <a:spcPct val="107894"/>
              </a:lnSpc>
              <a:spcBef>
                <a:spcPts val="155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Example: If you are working on low-</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power digital design, it is OK to ask</a:t>
            </a:r>
            <a:endParaRPr sz="1900" b="0" i="0" u="none" strike="noStrike" cap="none">
              <a:solidFill>
                <a:srgbClr val="000000"/>
              </a:solidFill>
              <a:latin typeface="Arial"/>
              <a:ea typeface="Arial"/>
              <a:cs typeface="Arial"/>
              <a:sym typeface="Arial"/>
            </a:endParaRPr>
          </a:p>
          <a:p>
            <a:pPr marL="15240" marR="5080" lvl="0" indent="0" algn="l" rtl="0">
              <a:lnSpc>
                <a:spcPct val="80000"/>
              </a:lnSpc>
              <a:spcBef>
                <a:spcPts val="229"/>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what “power” is, how it gets computed for basic circuits, etc.</a:t>
            </a:r>
            <a:endParaRPr sz="1900" b="0" i="0" u="none" strike="noStrike" cap="none">
              <a:solidFill>
                <a:srgbClr val="000000"/>
              </a:solidFill>
              <a:latin typeface="Arial"/>
              <a:ea typeface="Arial"/>
              <a:cs typeface="Arial"/>
              <a:sym typeface="Arial"/>
            </a:endParaRPr>
          </a:p>
          <a:p>
            <a:pPr marL="15240" marR="0" lvl="0" indent="0" algn="l" rtl="0">
              <a:lnSpc>
                <a:spcPct val="107894"/>
              </a:lnSpc>
              <a:spcBef>
                <a:spcPts val="153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Example: If you are working on</a:t>
            </a:r>
            <a:endParaRPr sz="1900" b="0" i="0" u="none" strike="noStrike" cap="none">
              <a:solidFill>
                <a:srgbClr val="000000"/>
              </a:solidFill>
              <a:latin typeface="Arial"/>
              <a:ea typeface="Arial"/>
              <a:cs typeface="Arial"/>
              <a:sym typeface="Arial"/>
            </a:endParaRPr>
          </a:p>
          <a:p>
            <a:pPr marL="15240" marR="0" lvl="0" indent="0" algn="l" rtl="0">
              <a:lnSpc>
                <a:spcPct val="96052"/>
              </a:lnSpc>
              <a:spcBef>
                <a:spcPts val="0"/>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operating system resource</a:t>
            </a:r>
            <a:endParaRPr sz="1900" b="0" i="0" u="none" strike="noStrike" cap="none">
              <a:solidFill>
                <a:srgbClr val="000000"/>
              </a:solidFill>
              <a:latin typeface="Arial"/>
              <a:ea typeface="Arial"/>
              <a:cs typeface="Arial"/>
              <a:sym typeface="Arial"/>
            </a:endParaRPr>
          </a:p>
          <a:p>
            <a:pPr marL="15240" marR="16510" lvl="0" indent="0" algn="l" rtl="0">
              <a:lnSpc>
                <a:spcPct val="80000"/>
              </a:lnSpc>
              <a:spcBef>
                <a:spcPts val="225"/>
              </a:spcBef>
              <a:spcAft>
                <a:spcPts val="0"/>
              </a:spcAft>
              <a:buClr>
                <a:srgbClr val="000000"/>
              </a:buClr>
              <a:buSzPts val="1900"/>
              <a:buFont typeface="Arial"/>
              <a:buNone/>
            </a:pPr>
            <a:r>
              <a:rPr lang="en-US" sz="1900" b="0" i="0" u="none" strike="noStrike" cap="none">
                <a:solidFill>
                  <a:srgbClr val="5D5D5D"/>
                </a:solidFill>
                <a:latin typeface="Arial"/>
                <a:ea typeface="Arial"/>
                <a:cs typeface="Arial"/>
                <a:sym typeface="Arial"/>
              </a:rPr>
              <a:t>management, it is OK to ask what "response time" is, how to compute it.</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2"/>
          <p:cNvSpPr txBox="1">
            <a:spLocks noGrp="1"/>
          </p:cNvSpPr>
          <p:nvPr>
            <p:ph type="title"/>
          </p:nvPr>
        </p:nvSpPr>
        <p:spPr>
          <a:xfrm>
            <a:off x="2417454" y="1139975"/>
            <a:ext cx="1675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38" name="Google Shape;538;p6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63</a:t>
            </a:fld>
            <a:endParaRPr/>
          </a:p>
        </p:txBody>
      </p:sp>
      <p:sp>
        <p:nvSpPr>
          <p:cNvPr id="539" name="Google Shape;539;p62"/>
          <p:cNvSpPr txBox="1"/>
          <p:nvPr/>
        </p:nvSpPr>
        <p:spPr>
          <a:xfrm>
            <a:off x="2379342" y="2444243"/>
            <a:ext cx="4135120" cy="276860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 recently submitted/published a paper with my advisor that contains the material I wanted to write about for my qual paper. Can I use this Recent Paper (RP) as my qual paper?</a:t>
            </a:r>
            <a:endParaRPr sz="2400" b="0" i="0" u="none" strike="noStrike" cap="none">
              <a:solidFill>
                <a:srgbClr val="000000"/>
              </a:solidFill>
              <a:latin typeface="Calibri"/>
              <a:ea typeface="Calibri"/>
              <a:cs typeface="Calibri"/>
              <a:sym typeface="Calibri"/>
            </a:endParaRPr>
          </a:p>
        </p:txBody>
      </p:sp>
      <p:sp>
        <p:nvSpPr>
          <p:cNvPr id="540" name="Google Shape;540;p62"/>
          <p:cNvSpPr txBox="1"/>
          <p:nvPr/>
        </p:nvSpPr>
        <p:spPr>
          <a:xfrm>
            <a:off x="7302036" y="2415940"/>
            <a:ext cx="4615986" cy="3897527"/>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a:ea typeface="Arial"/>
                <a:cs typeface="Arial"/>
                <a:sym typeface="Arial"/>
              </a:rPr>
              <a:t>Answer</a:t>
            </a:r>
            <a:endParaRPr sz="2000" b="0" i="0" u="none" strike="noStrike" cap="none" dirty="0">
              <a:solidFill>
                <a:srgbClr val="000000"/>
              </a:solidFill>
              <a:latin typeface="Arial"/>
              <a:ea typeface="Arial"/>
              <a:cs typeface="Arial"/>
              <a:sym typeface="Arial"/>
            </a:endParaRPr>
          </a:p>
          <a:p>
            <a:pPr marL="15240" marR="356235" lvl="0" indent="0" algn="l" rtl="0">
              <a:lnSpc>
                <a:spcPct val="95714"/>
              </a:lnSpc>
              <a:spcBef>
                <a:spcPts val="1100"/>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This is a gray area in which you should definitely DEFINITELY consult you advisor.</a:t>
            </a:r>
            <a:endParaRPr sz="1600" b="0" i="0" u="none" strike="noStrike" cap="none" dirty="0">
              <a:solidFill>
                <a:srgbClr val="000000"/>
              </a:solidFill>
              <a:latin typeface="Arial"/>
              <a:ea typeface="Arial"/>
              <a:cs typeface="Arial"/>
              <a:sym typeface="Arial"/>
            </a:endParaRPr>
          </a:p>
          <a:p>
            <a:pPr marL="15240" marR="0" lvl="0" indent="0" algn="l" rtl="0">
              <a:lnSpc>
                <a:spcPct val="107857"/>
              </a:lnSpc>
              <a:spcBef>
                <a:spcPts val="1685"/>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If RP is 15 pages, then cut down is likely to be your</a:t>
            </a:r>
            <a:endParaRPr sz="1600" b="0" i="0" u="none" strike="noStrike" cap="none" dirty="0">
              <a:solidFill>
                <a:srgbClr val="000000"/>
              </a:solidFill>
              <a:latin typeface="Arial"/>
              <a:ea typeface="Arial"/>
              <a:cs typeface="Arial"/>
              <a:sym typeface="Arial"/>
            </a:endParaRPr>
          </a:p>
          <a:p>
            <a:pPr marL="15240" marR="45085" lvl="0" indent="0" algn="l" rtl="0">
              <a:lnSpc>
                <a:spcPct val="80000"/>
              </a:lnSpc>
              <a:spcBef>
                <a:spcPts val="170"/>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own work. You can include the RP in your list of 3 or not (no problem either way)</a:t>
            </a:r>
            <a:endParaRPr sz="1600" b="0" i="0" u="none" strike="noStrike" cap="none" dirty="0">
              <a:solidFill>
                <a:srgbClr val="000000"/>
              </a:solidFill>
              <a:latin typeface="Arial"/>
              <a:ea typeface="Arial"/>
              <a:cs typeface="Arial"/>
              <a:sym typeface="Arial"/>
            </a:endParaRPr>
          </a:p>
          <a:p>
            <a:pPr marL="15240" marR="0" lvl="0" indent="0" algn="l" rtl="0">
              <a:lnSpc>
                <a:spcPct val="107857"/>
              </a:lnSpc>
              <a:spcBef>
                <a:spcPts val="1655"/>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If RP is 4 pages, and essentially your own words,</a:t>
            </a:r>
            <a:endParaRPr sz="1600" b="0" i="0" u="none" strike="noStrike" cap="none" dirty="0">
              <a:solidFill>
                <a:srgbClr val="000000"/>
              </a:solidFill>
              <a:latin typeface="Arial"/>
              <a:ea typeface="Arial"/>
              <a:cs typeface="Arial"/>
              <a:sym typeface="Arial"/>
            </a:endParaRPr>
          </a:p>
          <a:p>
            <a:pPr marL="15240" marR="61594" lvl="0" indent="0" algn="l" rtl="0">
              <a:lnSpc>
                <a:spcPct val="80000"/>
              </a:lnSpc>
              <a:spcBef>
                <a:spcPts val="165"/>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then use as qual paper and don’t include in list of 3. Maybe retool intro to bring out 3 ref papers</a:t>
            </a:r>
            <a:endParaRPr sz="1600" b="0" i="0" u="none" strike="noStrike" cap="none" dirty="0">
              <a:solidFill>
                <a:srgbClr val="000000"/>
              </a:solidFill>
              <a:latin typeface="Arial"/>
              <a:ea typeface="Arial"/>
              <a:cs typeface="Arial"/>
              <a:sym typeface="Arial"/>
            </a:endParaRPr>
          </a:p>
          <a:p>
            <a:pPr marL="15240" marR="0" lvl="0" indent="0" algn="l" rtl="0">
              <a:lnSpc>
                <a:spcPct val="107857"/>
              </a:lnSpc>
              <a:spcBef>
                <a:spcPts val="1670"/>
              </a:spcBef>
              <a:spcAft>
                <a:spcPts val="0"/>
              </a:spcAft>
              <a:buClr>
                <a:srgbClr val="000000"/>
              </a:buClr>
              <a:buSzPts val="1400"/>
              <a:buFont typeface="Arial"/>
              <a:buNone/>
            </a:pPr>
            <a:r>
              <a:rPr lang="en-US" sz="1600" b="0" i="0" u="none" strike="noStrike" cap="none" dirty="0">
                <a:solidFill>
                  <a:srgbClr val="5D5D5D"/>
                </a:solidFill>
                <a:latin typeface="Arial"/>
                <a:ea typeface="Arial"/>
                <a:cs typeface="Arial"/>
                <a:sym typeface="Arial"/>
              </a:rPr>
              <a:t>If RP is 4 pages, and essentially your advisor’s words,</a:t>
            </a:r>
            <a:r>
              <a:rPr lang="en-US" sz="1600" dirty="0"/>
              <a:t> </a:t>
            </a:r>
            <a:r>
              <a:rPr lang="en-US" sz="1600" b="0" i="0" u="none" strike="noStrike" cap="none" dirty="0">
                <a:solidFill>
                  <a:srgbClr val="5D5D5D"/>
                </a:solidFill>
                <a:latin typeface="Arial"/>
                <a:ea typeface="Arial"/>
                <a:cs typeface="Arial"/>
                <a:sym typeface="Arial"/>
              </a:rPr>
              <a:t>then include RP in list of 3 and write qual paper in your own words to amplify and comment</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3"/>
          <p:cNvSpPr txBox="1">
            <a:spLocks noGrp="1"/>
          </p:cNvSpPr>
          <p:nvPr>
            <p:ph type="title"/>
          </p:nvPr>
        </p:nvSpPr>
        <p:spPr>
          <a:xfrm>
            <a:off x="2417453" y="1139975"/>
            <a:ext cx="1588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FAQs</a:t>
            </a:r>
            <a:endParaRPr/>
          </a:p>
        </p:txBody>
      </p:sp>
      <p:sp>
        <p:nvSpPr>
          <p:cNvPr id="546" name="Google Shape;546;p6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SzPts val="1600"/>
              <a:buNone/>
            </a:pPr>
            <a:fld id="{00000000-1234-1234-1234-123412341234}" type="slidenum">
              <a:rPr lang="en-US"/>
              <a:t>64</a:t>
            </a:fld>
            <a:endParaRPr/>
          </a:p>
        </p:txBody>
      </p:sp>
      <p:sp>
        <p:nvSpPr>
          <p:cNvPr id="547" name="Google Shape;547;p63"/>
          <p:cNvSpPr txBox="1"/>
          <p:nvPr/>
        </p:nvSpPr>
        <p:spPr>
          <a:xfrm>
            <a:off x="2379342" y="2444243"/>
            <a:ext cx="4135120" cy="338899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Question</a:t>
            </a:r>
            <a:endParaRPr sz="2000" b="0" i="0" u="none" strike="noStrike" cap="none">
              <a:solidFill>
                <a:srgbClr val="000000"/>
              </a:solidFill>
              <a:latin typeface="Arial"/>
              <a:ea typeface="Arial"/>
              <a:cs typeface="Arial"/>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a:ea typeface="Arial"/>
                <a:cs typeface="Arial"/>
                <a:sym typeface="Arial"/>
              </a:rPr>
              <a:t>Cont’d from previous slide</a:t>
            </a:r>
            <a:endParaRPr sz="2400" b="0" i="0" u="none" strike="noStrike" cap="none">
              <a:solidFill>
                <a:srgbClr val="000000"/>
              </a:solidFill>
              <a:latin typeface="Arial"/>
              <a:ea typeface="Arial"/>
              <a:cs typeface="Arial"/>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Calibri"/>
                <a:ea typeface="Calibri"/>
                <a:cs typeface="Calibri"/>
                <a:sym typeface="Calibri"/>
              </a:rPr>
              <a:t>I recently submitted/published a paper with my advisor that contains the material I wanted to write about for my qual paper. Can I use this Recent Paper (RP) as my qual paper?</a:t>
            </a:r>
            <a:endParaRPr sz="2400" b="0" i="0" u="none" strike="noStrike" cap="none">
              <a:solidFill>
                <a:srgbClr val="000000"/>
              </a:solidFill>
              <a:latin typeface="Calibri"/>
              <a:ea typeface="Calibri"/>
              <a:cs typeface="Calibri"/>
              <a:sym typeface="Calibri"/>
            </a:endParaRPr>
          </a:p>
        </p:txBody>
      </p:sp>
      <p:sp>
        <p:nvSpPr>
          <p:cNvPr id="548" name="Google Shape;548;p63"/>
          <p:cNvSpPr txBox="1"/>
          <p:nvPr/>
        </p:nvSpPr>
        <p:spPr>
          <a:xfrm>
            <a:off x="7302036" y="2422578"/>
            <a:ext cx="4222750" cy="2680335"/>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a:ea typeface="Arial"/>
                <a:cs typeface="Arial"/>
                <a:sym typeface="Arial"/>
              </a:rPr>
              <a:t>Answer</a:t>
            </a:r>
            <a:endParaRPr sz="2000" b="0" i="0" u="none" strike="noStrike" cap="none">
              <a:solidFill>
                <a:srgbClr val="000000"/>
              </a:solidFill>
              <a:latin typeface="Arial"/>
              <a:ea typeface="Arial"/>
              <a:cs typeface="Arial"/>
              <a:sym typeface="Arial"/>
            </a:endParaRPr>
          </a:p>
          <a:p>
            <a:pPr marL="15240" marR="5080" lvl="0" indent="0" algn="l" rtl="0">
              <a:lnSpc>
                <a:spcPct val="100000"/>
              </a:lnSpc>
              <a:spcBef>
                <a:spcPts val="1045"/>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More tutorial; focuses on additional considerations; focuses on strengths and weaknesses of RP; focuses on what is next…</a:t>
            </a:r>
            <a:endParaRPr sz="2000" b="0" i="0" u="none" strike="noStrike" cap="none">
              <a:solidFill>
                <a:srgbClr val="000000"/>
              </a:solidFill>
              <a:latin typeface="Arial"/>
              <a:ea typeface="Arial"/>
              <a:cs typeface="Arial"/>
              <a:sym typeface="Arial"/>
            </a:endParaRPr>
          </a:p>
          <a:p>
            <a:pPr marL="15240" marR="362585" lvl="0" indent="0" algn="l" rtl="0">
              <a:lnSpc>
                <a:spcPct val="100000"/>
              </a:lnSpc>
              <a:spcBef>
                <a:spcPts val="2010"/>
              </a:spcBef>
              <a:spcAft>
                <a:spcPts val="0"/>
              </a:spcAft>
              <a:buClr>
                <a:srgbClr val="000000"/>
              </a:buClr>
              <a:buSzPts val="2000"/>
              <a:buFont typeface="Arial"/>
              <a:buNone/>
            </a:pPr>
            <a:r>
              <a:rPr lang="en-US" sz="2000" b="0" i="0" u="none" strike="noStrike" cap="none">
                <a:solidFill>
                  <a:srgbClr val="5D5D5D"/>
                </a:solidFill>
                <a:latin typeface="Arial"/>
                <a:ea typeface="Arial"/>
                <a:cs typeface="Arial"/>
                <a:sym typeface="Arial"/>
              </a:rPr>
              <a:t>Figures in RP typically NOT in qual paper, but similar ones OK</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SzPts val="1400"/>
              <a:buNone/>
            </a:pPr>
            <a:r>
              <a:rPr lang="en-US"/>
              <a:t>What the exam IS</a:t>
            </a:r>
            <a:endParaRPr/>
          </a:p>
        </p:txBody>
      </p:sp>
      <p:sp>
        <p:nvSpPr>
          <p:cNvPr id="145" name="Google Shape;145;p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SzPts val="1600"/>
              <a:buNone/>
            </a:pPr>
            <a:fld id="{00000000-1234-1234-1234-123412341234}" type="slidenum">
              <a:rPr lang="en-US"/>
              <a:t>7</a:t>
            </a:fld>
            <a:endParaRPr/>
          </a:p>
        </p:txBody>
      </p:sp>
      <p:sp>
        <p:nvSpPr>
          <p:cNvPr id="146" name="Google Shape;146;p7"/>
          <p:cNvSpPr txBox="1"/>
          <p:nvPr/>
        </p:nvSpPr>
        <p:spPr>
          <a:xfrm>
            <a:off x="2426967" y="2553016"/>
            <a:ext cx="8926833" cy="3501600"/>
          </a:xfrm>
          <a:prstGeom prst="rect">
            <a:avLst/>
          </a:prstGeom>
          <a:noFill/>
          <a:ln>
            <a:noFill/>
          </a:ln>
        </p:spPr>
        <p:txBody>
          <a:bodyPr spcFirstLastPara="1" wrap="square" lIns="0" tIns="13325" rIns="0" bIns="0" anchor="t" anchorCtr="0">
            <a:spAutoFit/>
          </a:bodyPr>
          <a:lstStyle/>
          <a:p>
            <a:pPr marL="360045" marR="12065" lvl="0" indent="-347980" algn="l" rtl="0">
              <a:lnSpc>
                <a:spcPct val="100000"/>
              </a:lnSpc>
              <a:spcBef>
                <a:spcPts val="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Customized by you for you. </a:t>
            </a:r>
            <a:r>
              <a:rPr lang="en-US" sz="2000" b="0" i="1" u="sng" strike="noStrike" cap="none" dirty="0">
                <a:solidFill>
                  <a:srgbClr val="5D5D5D"/>
                </a:solidFill>
                <a:latin typeface="Calibri"/>
                <a:ea typeface="Calibri"/>
                <a:cs typeface="Calibri"/>
                <a:sym typeface="Calibri"/>
              </a:rPr>
              <a:t>You</a:t>
            </a:r>
            <a:r>
              <a:rPr lang="en-US" sz="2000" b="0" i="1" u="none" strike="noStrike" cap="none" dirty="0">
                <a:solidFill>
                  <a:srgbClr val="5D5D5D"/>
                </a:solidFill>
                <a:latin typeface="Calibri"/>
                <a:ea typeface="Calibri"/>
                <a:cs typeface="Calibri"/>
                <a:sym typeface="Calibri"/>
              </a:rPr>
              <a:t> </a:t>
            </a:r>
            <a:r>
              <a:rPr lang="en-US" sz="2000" b="0" i="0" u="none" strike="noStrike" cap="none" dirty="0">
                <a:solidFill>
                  <a:srgbClr val="5D5D5D"/>
                </a:solidFill>
                <a:latin typeface="Arial"/>
                <a:ea typeface="Arial"/>
                <a:cs typeface="Arial"/>
                <a:sym typeface="Arial"/>
              </a:rPr>
              <a:t>provide the technical scope for the exam. We test you on your understanding </a:t>
            </a:r>
            <a:r>
              <a:rPr lang="en-US" sz="2000" b="0" i="1" u="none" strike="noStrike" cap="none" dirty="0">
                <a:solidFill>
                  <a:srgbClr val="5D5D5D"/>
                </a:solidFill>
                <a:latin typeface="Calibri"/>
                <a:ea typeface="Calibri"/>
                <a:cs typeface="Calibri"/>
                <a:sym typeface="Calibri"/>
              </a:rPr>
              <a:t>within that scope</a:t>
            </a:r>
            <a:r>
              <a:rPr lang="en-US" sz="2000" b="0" i="0" u="none" strike="noStrike" cap="none" dirty="0">
                <a:solidFill>
                  <a:srgbClr val="5D5D5D"/>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60045" marR="449580" lvl="0" indent="-347980" algn="l" rtl="0">
              <a:lnSpc>
                <a:spcPct val="100000"/>
              </a:lnSpc>
              <a:spcBef>
                <a:spcPts val="2000"/>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Exam based on material in your talk, on the 3 Technical papers you selected and on the engineering underpinning of that material.</a:t>
            </a:r>
            <a:endParaRPr sz="2000" b="0" i="0" u="none" strike="noStrike" cap="none" dirty="0">
              <a:solidFill>
                <a:srgbClr val="000000"/>
              </a:solidFill>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Exam stresses your ability to understand and communicate technical linkages </a:t>
            </a:r>
            <a:r>
              <a:rPr lang="en-US" sz="2000" dirty="0">
                <a:solidFill>
                  <a:srgbClr val="5D5D5D"/>
                </a:solidFill>
              </a:rPr>
              <a:t>between</a:t>
            </a:r>
            <a:r>
              <a:rPr lang="en-US" sz="2000" b="0" i="0" u="none" strike="noStrike" cap="none" dirty="0">
                <a:solidFill>
                  <a:srgbClr val="5D5D5D"/>
                </a:solidFill>
                <a:latin typeface="Arial"/>
                <a:ea typeface="Arial"/>
                <a:cs typeface="Arial"/>
                <a:sym typeface="Arial"/>
              </a:rPr>
              <a:t> the topics you have chosen.</a:t>
            </a:r>
            <a:endParaRPr sz="2000" b="0" i="0" u="none" strike="noStrike" cap="none" dirty="0">
              <a:solidFill>
                <a:srgbClr val="000000"/>
              </a:solidFill>
              <a:latin typeface="Arial"/>
              <a:ea typeface="Arial"/>
              <a:cs typeface="Arial"/>
              <a:sym typeface="Arial"/>
            </a:endParaRPr>
          </a:p>
          <a:p>
            <a:pPr marL="360045" marR="0" lvl="0" indent="-347980" algn="l" rtl="0">
              <a:lnSpc>
                <a:spcPct val="100000"/>
              </a:lnSpc>
              <a:spcBef>
                <a:spcPts val="2005"/>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This requires some breadth and some depth.</a:t>
            </a:r>
            <a:endParaRPr sz="2000" b="0" i="0" u="none" strike="noStrike" cap="none" dirty="0">
              <a:solidFill>
                <a:srgbClr val="5D5D5D"/>
              </a:solidFill>
              <a:latin typeface="Arial"/>
              <a:ea typeface="Arial"/>
              <a:cs typeface="Arial"/>
              <a:sym typeface="Arial"/>
            </a:endParaRPr>
          </a:p>
          <a:p>
            <a:pPr marL="360045" marR="0" lvl="0" indent="-347980" algn="l" rtl="0">
              <a:lnSpc>
                <a:spcPct val="100000"/>
              </a:lnSpc>
              <a:spcBef>
                <a:spcPts val="2005"/>
              </a:spcBef>
              <a:spcAft>
                <a:spcPts val="0"/>
              </a:spcAft>
              <a:buClr>
                <a:srgbClr val="5D5D5D"/>
              </a:buClr>
              <a:buSzPts val="2000"/>
              <a:buFont typeface="Arial"/>
              <a:buChar char="•"/>
            </a:pPr>
            <a:r>
              <a:rPr lang="en-US" sz="2000" b="0" i="0" u="none" strike="noStrike" cap="none" dirty="0">
                <a:solidFill>
                  <a:srgbClr val="5D5D5D"/>
                </a:solidFill>
                <a:latin typeface="Arial"/>
                <a:ea typeface="Arial"/>
                <a:cs typeface="Arial"/>
                <a:sym typeface="Arial"/>
              </a:rPr>
              <a:t>It is a skill we expect all PhD students to master.</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426775" y="826200"/>
            <a:ext cx="6664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What the exam IS NOT</a:t>
            </a:r>
            <a:endParaRPr/>
          </a:p>
        </p:txBody>
      </p:sp>
      <p:sp>
        <p:nvSpPr>
          <p:cNvPr id="152" name="Google Shape;152;p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SzPts val="1600"/>
              <a:buNone/>
            </a:pPr>
            <a:fld id="{00000000-1234-1234-1234-123412341234}" type="slidenum">
              <a:rPr lang="en-US"/>
              <a:t>8</a:t>
            </a:fld>
            <a:endParaRPr/>
          </a:p>
        </p:txBody>
      </p:sp>
      <p:sp>
        <p:nvSpPr>
          <p:cNvPr id="153" name="Google Shape;153;p8"/>
          <p:cNvSpPr txBox="1"/>
          <p:nvPr/>
        </p:nvSpPr>
        <p:spPr>
          <a:xfrm>
            <a:off x="2426782" y="2553016"/>
            <a:ext cx="7585075" cy="2058035"/>
          </a:xfrm>
          <a:prstGeom prst="rect">
            <a:avLst/>
          </a:prstGeom>
          <a:noFill/>
          <a:ln>
            <a:noFill/>
          </a:ln>
        </p:spPr>
        <p:txBody>
          <a:bodyPr spcFirstLastPara="1" wrap="square" lIns="0" tIns="13325" rIns="0" bIns="0" anchor="t" anchorCtr="0">
            <a:spAutoFit/>
          </a:bodyPr>
          <a:lstStyle/>
          <a:p>
            <a:pPr marL="360045" marR="127000" lvl="0" indent="-347980" algn="l" rtl="0">
              <a:lnSpc>
                <a:spcPct val="100000"/>
              </a:lnSpc>
              <a:spcBef>
                <a:spcPts val="0"/>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A comprehensive exam for all work on the leading edge of this particular field</a:t>
            </a:r>
            <a:endParaRPr sz="2000" b="0" i="0" u="none" strike="noStrike" cap="none">
              <a:solidFill>
                <a:srgbClr val="000000"/>
              </a:solidFill>
              <a:latin typeface="Arial"/>
              <a:ea typeface="Arial"/>
              <a:cs typeface="Arial"/>
              <a:sym typeface="Arial"/>
            </a:endParaRPr>
          </a:p>
          <a:p>
            <a:pPr marL="360045" marR="5080" lvl="0" indent="-347345" algn="l" rtl="0">
              <a:lnSpc>
                <a:spcPct val="100000"/>
              </a:lnSpc>
              <a:spcBef>
                <a:spcPts val="2005"/>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An open-ended exam for anything the faculty feel “you ought to know”</a:t>
            </a:r>
            <a:endParaRPr sz="2000" b="0" i="0" u="none" strike="noStrike" cap="none">
              <a:solidFill>
                <a:srgbClr val="000000"/>
              </a:solidFill>
              <a:latin typeface="Arial"/>
              <a:ea typeface="Arial"/>
              <a:cs typeface="Arial"/>
              <a:sym typeface="Arial"/>
            </a:endParaRPr>
          </a:p>
          <a:p>
            <a:pPr marL="360045" marR="0" lvl="0" indent="-347980" algn="l" rtl="0">
              <a:lnSpc>
                <a:spcPct val="100000"/>
              </a:lnSpc>
              <a:spcBef>
                <a:spcPts val="1989"/>
              </a:spcBef>
              <a:spcAft>
                <a:spcPts val="0"/>
              </a:spcAft>
              <a:buClr>
                <a:srgbClr val="5D5D5D"/>
              </a:buClr>
              <a:buSzPts val="2000"/>
              <a:buFont typeface="Arial"/>
              <a:buChar char="•"/>
            </a:pPr>
            <a:r>
              <a:rPr lang="en-US" sz="2000" b="0" i="0" u="none" strike="noStrike" cap="none">
                <a:solidFill>
                  <a:srgbClr val="5D5D5D"/>
                </a:solidFill>
                <a:latin typeface="Arial"/>
                <a:ea typeface="Arial"/>
                <a:cs typeface="Arial"/>
                <a:sym typeface="Arial"/>
              </a:rPr>
              <a:t>A thesis proposal exam</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3777488" y="3047492"/>
            <a:ext cx="4636770"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US" sz="4400">
                <a:solidFill>
                  <a:srgbClr val="FFFFFF"/>
                </a:solidFill>
              </a:rPr>
              <a:t>Dates &amp; Deadlines</a:t>
            </a:r>
            <a:endParaRPr sz="4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7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3669</Words>
  <Application>Microsoft Macintosh PowerPoint</Application>
  <PresentationFormat>Widescreen</PresentationFormat>
  <Paragraphs>417</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Ph.D. Qualifying Exam Overview</vt:lpstr>
      <vt:lpstr>Agenda</vt:lpstr>
      <vt:lpstr>Before we begin…</vt:lpstr>
      <vt:lpstr>3 Big Takeaways</vt:lpstr>
      <vt:lpstr>Ph.D. Qualifying Exam Philosophy</vt:lpstr>
      <vt:lpstr>2nd year Ph.D. students should be able to:</vt:lpstr>
      <vt:lpstr>What the exam IS</vt:lpstr>
      <vt:lpstr>What the exam IS NOT</vt:lpstr>
      <vt:lpstr>Dates &amp; Deadlines</vt:lpstr>
      <vt:lpstr>Important dates and deadlines</vt:lpstr>
      <vt:lpstr>Exam Components</vt:lpstr>
      <vt:lpstr>Declaration Application, due FEB 23</vt:lpstr>
      <vt:lpstr>Abstract (due 02/23)</vt:lpstr>
      <vt:lpstr>Background papers (due 02/23)</vt:lpstr>
      <vt:lpstr>Background papers (due 02/23)</vt:lpstr>
      <vt:lpstr>Background papers (due 02/23)</vt:lpstr>
      <vt:lpstr>Application: Faculty selections (due 02/23)</vt:lpstr>
      <vt:lpstr>ECE Qual Exam Spring 2024 Canvas Course </vt:lpstr>
      <vt:lpstr>Review Paper</vt:lpstr>
      <vt:lpstr>Review paper, due March 29</vt:lpstr>
      <vt:lpstr>Review paper (due 03/29)</vt:lpstr>
      <vt:lpstr>Suggested Review paper format (due 03/29)</vt:lpstr>
      <vt:lpstr>PowerPoint Presentation</vt:lpstr>
      <vt:lpstr>PowerPoint Presentation</vt:lpstr>
      <vt:lpstr>Exam Committee</vt:lpstr>
      <vt:lpstr>Qual Exam committee</vt:lpstr>
      <vt:lpstr>Known faculty unavailable for Spring 2024 quals</vt:lpstr>
      <vt:lpstr>Oral Exam and Presentation</vt:lpstr>
      <vt:lpstr>Exam modes</vt:lpstr>
      <vt:lpstr>Exam modes, cont’d</vt:lpstr>
      <vt:lpstr>Needed technology</vt:lpstr>
      <vt:lpstr>Resources</vt:lpstr>
      <vt:lpstr>Qual resources</vt:lpstr>
      <vt:lpstr>ADDENDUM</vt:lpstr>
      <vt:lpstr>Exam format</vt:lpstr>
      <vt:lpstr>Committee: composition</vt:lpstr>
      <vt:lpstr>Timeline policy</vt:lpstr>
      <vt:lpstr>Evaluation criteria on faculty grading sheet</vt:lpstr>
      <vt:lpstr>Evaluation criteria on faculty grading sheet, cont’d</vt:lpstr>
      <vt:lpstr>Evaluation and decision meeting</vt:lpstr>
      <vt:lpstr>Next Steps</vt:lpstr>
      <vt:lpstr>Tips about declaration application</vt:lpstr>
      <vt:lpstr>FAQs</vt:lpstr>
      <vt:lpstr>FAQs</vt:lpstr>
      <vt:lpstr>FAQs</vt:lpstr>
      <vt:lpstr>FAQs</vt:lpstr>
      <vt:lpstr>FAQs</vt:lpstr>
      <vt:lpstr>FAQs</vt:lpstr>
      <vt:lpstr>FAQs</vt:lpstr>
      <vt:lpstr>FAQs</vt:lpstr>
      <vt:lpstr>Additional Questions</vt:lpstr>
      <vt:lpstr>Additional questions</vt:lpstr>
      <vt:lpstr>FAQs</vt:lpstr>
      <vt:lpstr>FAQs</vt:lpstr>
      <vt:lpstr>FAQs</vt:lpstr>
      <vt:lpstr>FAQs</vt:lpstr>
      <vt:lpstr>FAQs</vt:lpstr>
      <vt:lpstr>FAQs</vt:lpstr>
      <vt:lpstr>FAQs</vt:lpstr>
      <vt:lpstr>FAQs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Qualifying Exam Overview</dc:title>
  <dc:creator>Microsoft Office User</dc:creator>
  <cp:lastModifiedBy>Rick Carley</cp:lastModifiedBy>
  <cp:revision>6</cp:revision>
  <dcterms:created xsi:type="dcterms:W3CDTF">2022-09-07T19:19:37Z</dcterms:created>
  <dcterms:modified xsi:type="dcterms:W3CDTF">2024-01-24T19:47:17Z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2022-02-09T00:00:00Z</vt:filetime>
  </property>
  <property fmtid="{D5CDD505-2E9C-101B-9397-08002B2CF9AE}" pid="3" name="Creator">
    <vt:lpwstr>Acrobat PDFMaker 21 for PowerPoint</vt:lpwstr>
  </property>
  <property fmtid="{D5CDD505-2E9C-101B-9397-08002B2CF9AE}" pid="4" name="LastSaved">
    <vt:filetime>2022-09-07T00:00:00Z</vt:filetime>
  </property>
  <property fmtid="{D5CDD505-2E9C-101B-9397-08002B2CF9AE}" pid="5" name="Producer">
    <vt:lpwstr>Adobe PDF Library 21.11.71</vt:lpwstr>
  </property>
</Properties>
</file>